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7315200" cy="9601200"/>
  <p:custDataLst>
    <p:tags r:id="rId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1" autoAdjust="0"/>
    <p:restoredTop sz="95387" autoAdjust="0"/>
  </p:normalViewPr>
  <p:slideViewPr>
    <p:cSldViewPr>
      <p:cViewPr varScale="1">
        <p:scale>
          <a:sx n="76" d="100"/>
          <a:sy n="76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5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5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5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3BA9585-DC1D-442C-8682-FBDB94252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71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21521-80B0-4663-89BE-0919B2E66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31818-C5B4-49E5-9D30-A0C5C0E40E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93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8D9AE-C7D6-4DF6-A46C-CCDFDE5652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72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7B156-D7C0-4EBB-9829-0A38A99B1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6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0E164-36C0-4479-A0A6-B41E58B78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9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6971E-6839-4C2F-A5FA-7F7CAE987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02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4F9BF-B003-40E1-BDC6-FD8991981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4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20C59-E2A7-4073-BF32-D643088DF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0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8B903-F93F-4ED6-A331-AB46F191FA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18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3D6C7-DB5D-47C4-9098-0DBF32DF3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3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E9C287-8E74-4900-A8C2-2633F96770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856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2FFDE03-01FD-4F43-A644-660F2C31E9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image" Target="../media/image5.png"/><Relationship Id="rId39" Type="http://schemas.openxmlformats.org/officeDocument/2006/relationships/image" Target="../media/image18.png"/><Relationship Id="rId3" Type="http://schemas.openxmlformats.org/officeDocument/2006/relationships/tags" Target="../tags/tag4.xml"/><Relationship Id="rId21" Type="http://schemas.openxmlformats.org/officeDocument/2006/relationships/slideLayout" Target="../slideLayouts/slideLayout2.xml"/><Relationship Id="rId34" Type="http://schemas.openxmlformats.org/officeDocument/2006/relationships/image" Target="../media/image13.png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image" Target="../media/image4.png"/><Relationship Id="rId33" Type="http://schemas.openxmlformats.org/officeDocument/2006/relationships/image" Target="../media/image12.png"/><Relationship Id="rId38" Type="http://schemas.openxmlformats.org/officeDocument/2006/relationships/image" Target="../media/image17.png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image" Target="../media/image8.png"/><Relationship Id="rId41" Type="http://schemas.openxmlformats.org/officeDocument/2006/relationships/image" Target="../media/image20.png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image" Target="../media/image3.png"/><Relationship Id="rId32" Type="http://schemas.openxmlformats.org/officeDocument/2006/relationships/image" Target="../media/image11.png"/><Relationship Id="rId37" Type="http://schemas.openxmlformats.org/officeDocument/2006/relationships/image" Target="../media/image16.png"/><Relationship Id="rId40" Type="http://schemas.openxmlformats.org/officeDocument/2006/relationships/image" Target="../media/image19.png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image" Target="../media/image2.png"/><Relationship Id="rId28" Type="http://schemas.openxmlformats.org/officeDocument/2006/relationships/image" Target="../media/image7.png"/><Relationship Id="rId36" Type="http://schemas.openxmlformats.org/officeDocument/2006/relationships/image" Target="../media/image15.png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image" Target="../media/image10.png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image" Target="../media/image1.png"/><Relationship Id="rId27" Type="http://schemas.openxmlformats.org/officeDocument/2006/relationships/image" Target="../media/image6.png"/><Relationship Id="rId30" Type="http://schemas.openxmlformats.org/officeDocument/2006/relationships/image" Target="../media/image9.png"/><Relationship Id="rId35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13" Type="http://schemas.openxmlformats.org/officeDocument/2006/relationships/image" Target="../media/image24.png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tags" Target="../tags/tag23.xml"/><Relationship Id="rId16" Type="http://schemas.openxmlformats.org/officeDocument/2006/relationships/image" Target="../media/image27.png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1" Type="http://schemas.openxmlformats.org/officeDocument/2006/relationships/image" Target="../media/image22.png"/><Relationship Id="rId5" Type="http://schemas.openxmlformats.org/officeDocument/2006/relationships/tags" Target="../tags/tag26.xml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tags" Target="../tags/tag25.xml"/><Relationship Id="rId9" Type="http://schemas.openxmlformats.org/officeDocument/2006/relationships/slideLayout" Target="../slideLayouts/slideLayout2.xml"/><Relationship Id="rId1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889383-BDF4-4C89-B2E7-02F91B16C23F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066800" y="2514600"/>
            <a:ext cx="701040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/>
              <a:t>Financial Mathematics</a:t>
            </a:r>
          </a:p>
          <a:p>
            <a:pPr algn="ctr" eaLnBrk="1" hangingPunct="1"/>
            <a:r>
              <a:rPr lang="en-US" sz="2400"/>
              <a:t>Cauchy-Schwarz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3175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FF1148-A656-4DE0-9F9B-656364BE8F77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3075" name="Rectangle 16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17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7" name="Picture 5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6200"/>
            <a:ext cx="5184775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8" name="Picture 5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25" y="649288"/>
            <a:ext cx="5411788" cy="341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79" name="Picture 58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3400"/>
            <a:ext cx="8685213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98" y="173038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208" y="1030288"/>
            <a:ext cx="5925332" cy="4350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82" name="Picture 63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1697038"/>
            <a:ext cx="303213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3" name="Picture 66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600200"/>
            <a:ext cx="48434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4" name="Picture 69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2078038"/>
            <a:ext cx="303213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5" name="Picture 70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057400"/>
            <a:ext cx="48434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6" name="Picture 73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608263"/>
            <a:ext cx="284163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7" name="Picture 74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514600"/>
            <a:ext cx="48434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8" name="Picture 77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2971800"/>
            <a:ext cx="32226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89" name="Picture 78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974975"/>
            <a:ext cx="4843462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0" name="Picture 80" descr="txp_fi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22663"/>
            <a:ext cx="284163" cy="207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1" name="Picture 87" descr="txp_fi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429000"/>
            <a:ext cx="5297487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524" y="4419600"/>
            <a:ext cx="5241115" cy="3780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93" name="Picture 86" descr="txp_fig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867150"/>
            <a:ext cx="2951163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4" name="Picture 89" descr="txp_fig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4910636"/>
            <a:ext cx="5297487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095" name="Picture 98" descr="txp_fig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5374186"/>
            <a:ext cx="506888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1913" y="5831386"/>
            <a:ext cx="7738570" cy="37801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235CCD-756F-4BF3-ACC8-95CE83771DA9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pic>
        <p:nvPicPr>
          <p:cNvPr id="4099" name="Picture 1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838" y="76200"/>
            <a:ext cx="7142162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0395" y="498475"/>
            <a:ext cx="7122748" cy="43419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01" name="Picture 5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1127125"/>
            <a:ext cx="863600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0213" y="1847850"/>
            <a:ext cx="7521000" cy="4728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0213" y="2536825"/>
            <a:ext cx="3704806" cy="37762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04" name="Picture 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3241675"/>
            <a:ext cx="425291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5" name="Picture 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6550" y="3698875"/>
            <a:ext cx="6521450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98" y="173038"/>
            <a:ext cx="1419228" cy="2838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DISPLAYSOURCE" val="\documentclass{article}\pagestyle{empty}&#10;\begin{document}&#10;&#10;\end{document}&#10;"/>
  <p:tag name="EMBEDFONTS" val="1"/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1558&quot;&gt;&lt;property id=&quot;20148&quot; value=&quot;5&quot;/&gt;&lt;property id=&quot;20300&quot; value=&quot;Slide 2&quot;/&gt;&lt;property id=&quot;20307&quot; value=&quot;257&quot;/&gt;&lt;/object&gt;&lt;object type=&quot;3&quot; unique_id=&quot;11705&quot;&gt;&lt;property id=&quot;20148&quot; value=&quot;5&quot;/&gt;&lt;property id=&quot;20300&quot; value=&quot;Slide 3&quot;/&gt;&lt;property id=&quot;20307&quot; value=&quot;258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 $B((1,0),(0,1)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6"/>
  <p:tag name="PICTUREFILESIZE" val="2152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 $B((0,1),(1,0)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6"/>
  <p:tag name="PICTUREFILESIZE" val="2156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d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05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 $B((0,1),(0,1)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6"/>
  <p:tag name="PICTUREFILESIZE" val="2104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e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83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S$ be the set of all pair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0"/>
  <p:tag name="PICTUREFILESIZE" val="2040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0,.8,0}s.t.}~$Q(v)\le2$ and $Q(w)\le8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7"/>
  <p:tag name="PICTUREFILESIZE" val="2164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(v,w)\in{\mathbb R}^2\times{\mathbb R}^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6"/>
  <p:tag name="PICTUREFILESIZE" val="1312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$\max\{B(v,w)\,|\,v,w\in S\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0"/>
  <p:tag name="PICTUREFILESIZE" val="231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B:{\mathbb R}^2\times{\mathbb R}^2\to{\mathbb R}$&#10;be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4"/>
  <p:tag name="PICTUREFILESIZE" val="1869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That is, {\color[rgb]{1,0,1}maximize} $B(v,w)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8"/>
  <p:tag name="PICTUREFILESIZE" val="2102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subject to the constraint that $(v,w)\in S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9"/>
  <p:tag name="PICTUREFILESIZE" val="3052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R:{\mathbb R}^3\to{\mathbb R}$&#10;be the quadratic form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8"/>
  <p:tag name="PICTUREFILESIZE" val="2833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defined by $R(x,y,z)=3x^2+2y^2+z^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7"/>
  <p:tag name="PICTUREFILESIZE" val="2838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B:{\mathbb R}^3\times{\mathbb R}^3\to{\mathbb R}$&#10;be the polarization of $R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7"/>
  <p:tag name="PICTUREFILESIZE" val="32505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D:=\{(x,y,z)\in{\mathbb R}^3\,|\,R(x,y,z)\le20\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8"/>
  <p:tag name="PICTUREFILESIZE" val="3122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v_0:=(1,2,-3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6"/>
  <p:tag name="PICTUREFILESIZE" val="1288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Find} $w_0\in D$&#10;{\color[rgb]{0,.8,0}such that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5"/>
  <p:tag name="PICTUREFILESIZE" val="1673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B(v_0,w_0)=\max\{B(v_0,w)\,|\,w\in D\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5"/>
  <p:tag name="PICTUREFILESIZE" val="2742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3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Let} $B$ be the polarization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6"/>
  <p:tag name="PICTUREFILESIZE" val="2140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polarization of the quadratic form $Q:{\mathbb R}^2\to{\mathbb R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59"/>
  <p:tag name="PICTUREFILESIZE" val="3521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03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22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defined by $Q(x,y)=2x^2+6y^2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3"/>
  <p:tag name="PICTUREFILESIZE" val="2525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{\color[rgb]{1,0,1}Compute} $B((1,0),(1,0)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6"/>
  <p:tag name="PICTUREFILESIZE" val="2148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3087</TotalTime>
  <Words>6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adams</dc:creator>
  <cp:lastModifiedBy>adams</cp:lastModifiedBy>
  <cp:revision>360</cp:revision>
  <dcterms:created xsi:type="dcterms:W3CDTF">2007-11-29T22:28:17Z</dcterms:created>
  <dcterms:modified xsi:type="dcterms:W3CDTF">2011-10-07T12:38:19Z</dcterms:modified>
</cp:coreProperties>
</file>