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533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F319899-4473-4A77-AAA8-E7F4A58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3992-00B5-41BB-B86D-3F896432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B73F-86C3-4846-8A14-9D25F261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3EFF-4400-4815-AC17-8C4D7E27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40AC-DB4E-4CF5-8E2E-F687BAFDF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0C00-BD26-4265-9F56-0A13D753E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DED8-7237-43C8-9A3B-34A916711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9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60CC-125E-4346-B75C-FBDDE88B1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1248-7DC2-4075-975E-CA790A89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D8F4-771C-4139-BB08-FF84FAFC4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051D-9BB6-4C0E-809C-C54E26DDD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3189-B0EE-446D-B629-687419152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028AD-3177-4DCE-9CC9-FBC9A086E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20.xml"/><Relationship Id="rId21" Type="http://schemas.openxmlformats.org/officeDocument/2006/relationships/image" Target="../media/image24.png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1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tags" Target="../tags/tag27.xml"/><Relationship Id="rId19" Type="http://schemas.openxmlformats.org/officeDocument/2006/relationships/image" Target="../media/image2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32.png"/><Relationship Id="rId21" Type="http://schemas.openxmlformats.org/officeDocument/2006/relationships/tags" Target="../tags/tag49.xml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63" Type="http://schemas.openxmlformats.org/officeDocument/2006/relationships/image" Target="../media/image56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image" Target="../media/image34.png"/><Relationship Id="rId54" Type="http://schemas.openxmlformats.org/officeDocument/2006/relationships/image" Target="../media/image47.png"/><Relationship Id="rId62" Type="http://schemas.openxmlformats.org/officeDocument/2006/relationships/image" Target="../media/image55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image" Target="../media/image30.pn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image" Target="../media/image51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image" Target="../media/image29.png"/><Relationship Id="rId49" Type="http://schemas.openxmlformats.org/officeDocument/2006/relationships/image" Target="../media/image42.png"/><Relationship Id="rId57" Type="http://schemas.openxmlformats.org/officeDocument/2006/relationships/image" Target="../media/image50.png"/><Relationship Id="rId61" Type="http://schemas.openxmlformats.org/officeDocument/2006/relationships/image" Target="../media/image54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37.png"/><Relationship Id="rId52" Type="http://schemas.openxmlformats.org/officeDocument/2006/relationships/image" Target="../media/image45.png"/><Relationship Id="rId60" Type="http://schemas.openxmlformats.org/officeDocument/2006/relationships/image" Target="../media/image53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56" Type="http://schemas.openxmlformats.org/officeDocument/2006/relationships/image" Target="../media/image49.png"/><Relationship Id="rId8" Type="http://schemas.openxmlformats.org/officeDocument/2006/relationships/tags" Target="../tags/tag36.xml"/><Relationship Id="rId51" Type="http://schemas.openxmlformats.org/officeDocument/2006/relationships/image" Target="../media/image44.png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1.png"/><Relationship Id="rId46" Type="http://schemas.openxmlformats.org/officeDocument/2006/relationships/image" Target="../media/image39.png"/><Relationship Id="rId5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61.png"/><Relationship Id="rId3" Type="http://schemas.openxmlformats.org/officeDocument/2006/relationships/tags" Target="../tags/tag63.xml"/><Relationship Id="rId21" Type="http://schemas.openxmlformats.org/officeDocument/2006/relationships/image" Target="../media/image57.png"/><Relationship Id="rId34" Type="http://schemas.openxmlformats.org/officeDocument/2006/relationships/image" Target="../media/image69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66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58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77.png"/><Relationship Id="rId26" Type="http://schemas.openxmlformats.org/officeDocument/2006/relationships/image" Target="../media/image45.png"/><Relationship Id="rId3" Type="http://schemas.openxmlformats.org/officeDocument/2006/relationships/tags" Target="../tags/tag82.xml"/><Relationship Id="rId21" Type="http://schemas.openxmlformats.org/officeDocument/2006/relationships/image" Target="../media/image80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tags" Target="../tags/tag81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83.png"/><Relationship Id="rId5" Type="http://schemas.openxmlformats.org/officeDocument/2006/relationships/tags" Target="../tags/tag84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89.xml"/><Relationship Id="rId19" Type="http://schemas.openxmlformats.org/officeDocument/2006/relationships/image" Target="../media/image78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Relationship Id="rId27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90.png"/><Relationship Id="rId41" Type="http://schemas.openxmlformats.org/officeDocument/2006/relationships/image" Target="../media/image102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2C9A6E-8A42-49C0-8612-7299F7BFC69F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Basics of piecewise constant random variables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1AB0F8-877C-414C-BA94-DAE023BB9A9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307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3736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4095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56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82" y="1066800"/>
            <a:ext cx="8775736" cy="377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9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8813"/>
            <a:ext cx="71707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601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00"/>
            <a:ext cx="611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526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526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60775"/>
            <a:ext cx="5718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686050"/>
            <a:ext cx="3032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81363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422775"/>
            <a:ext cx="284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1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337175"/>
            <a:ext cx="322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87AE9-391A-4B99-81B1-B249959D6D1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40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54100"/>
            <a:ext cx="3478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66578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633" y="1435100"/>
            <a:ext cx="8014884" cy="3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06" y="1908175"/>
            <a:ext cx="4952576" cy="377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62200"/>
            <a:ext cx="5765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09453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276600"/>
            <a:ext cx="4756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846" y="3698875"/>
            <a:ext cx="4019559" cy="377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75"/>
            <a:ext cx="6189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051425"/>
            <a:ext cx="5416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15" y="4144963"/>
            <a:ext cx="5208608" cy="377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492FF-82F2-4B07-83A4-6897298129E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3" name="AutoShape 2"/>
          <p:cNvSpPr>
            <a:spLocks/>
          </p:cNvSpPr>
          <p:nvPr/>
        </p:nvSpPr>
        <p:spPr bwMode="auto">
          <a:xfrm>
            <a:off x="3705225" y="1219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3"/>
          <p:cNvSpPr>
            <a:spLocks/>
          </p:cNvSpPr>
          <p:nvPr/>
        </p:nvSpPr>
        <p:spPr bwMode="auto">
          <a:xfrm>
            <a:off x="3705225" y="22098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4"/>
          <p:cNvSpPr>
            <a:spLocks/>
          </p:cNvSpPr>
          <p:nvPr/>
        </p:nvSpPr>
        <p:spPr bwMode="auto">
          <a:xfrm>
            <a:off x="3705225" y="3200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5"/>
          <p:cNvSpPr>
            <a:spLocks/>
          </p:cNvSpPr>
          <p:nvPr/>
        </p:nvSpPr>
        <p:spPr bwMode="auto">
          <a:xfrm>
            <a:off x="3705225" y="228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04800"/>
            <a:ext cx="603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0225"/>
            <a:ext cx="1792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524000"/>
            <a:ext cx="1717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514600"/>
            <a:ext cx="1679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3505200"/>
            <a:ext cx="1641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09800"/>
            <a:ext cx="73501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736725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276600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27133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151" y="3717925"/>
            <a:ext cx="320298" cy="320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091" y="727075"/>
            <a:ext cx="2602167" cy="339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478" y="1260475"/>
            <a:ext cx="2508443" cy="33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094" y="1717675"/>
            <a:ext cx="2602161" cy="339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478" y="2286000"/>
            <a:ext cx="2508443" cy="33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6717" y="3241675"/>
            <a:ext cx="3188466" cy="339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576" y="746125"/>
            <a:ext cx="602874" cy="32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151" y="1295400"/>
            <a:ext cx="320298" cy="320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5" y="2651125"/>
            <a:ext cx="735014" cy="415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477" y="269875"/>
            <a:ext cx="2508447" cy="33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46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4532313"/>
            <a:ext cx="1698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799" y="4587875"/>
            <a:ext cx="302002" cy="20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48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495800"/>
            <a:ext cx="19224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799" y="4970463"/>
            <a:ext cx="302002" cy="2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50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953000"/>
            <a:ext cx="18843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226" y="5502275"/>
            <a:ext cx="282575" cy="206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52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5410200"/>
            <a:ext cx="18462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503" y="5862638"/>
            <a:ext cx="320298" cy="282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54" name="Picture 3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5867400"/>
            <a:ext cx="182721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329363"/>
            <a:ext cx="175101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226" y="6421438"/>
            <a:ext cx="282575" cy="206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57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094" y="2743200"/>
            <a:ext cx="2602161" cy="339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6716" y="3698875"/>
            <a:ext cx="3301832" cy="339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0A967-2B9C-4D6A-8720-CFE505A1430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241425"/>
            <a:ext cx="5794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41375"/>
            <a:ext cx="5888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69077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1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79625"/>
            <a:ext cx="5019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806700"/>
            <a:ext cx="296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187700"/>
            <a:ext cx="2887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546475"/>
            <a:ext cx="2528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1877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072" y="4391025"/>
            <a:ext cx="1961404" cy="376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7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8672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206" y="3927475"/>
            <a:ext cx="2113726" cy="377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9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2170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446338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48225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02250"/>
            <a:ext cx="1395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305425"/>
            <a:ext cx="5715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4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965853"/>
            <a:ext cx="4903594" cy="37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395" y="6349652"/>
            <a:ext cx="3262405" cy="376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2B991-D43F-4BC3-8D82-9349E9B1A2C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9600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46375"/>
            <a:ext cx="141719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3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8075"/>
            <a:ext cx="8058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489075"/>
            <a:ext cx="3490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363" y="5718920"/>
            <a:ext cx="4906971" cy="377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6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813175"/>
            <a:ext cx="305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363" y="4270375"/>
            <a:ext cx="4813029" cy="37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8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4727575"/>
            <a:ext cx="673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127625"/>
            <a:ext cx="3698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5325"/>
            <a:ext cx="7285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1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60725"/>
            <a:ext cx="3567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0786" y="3908008"/>
            <a:ext cx="302002" cy="20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0786" y="5736800"/>
            <a:ext cx="302002" cy="2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E91B53-3170-4715-B755-9AB17C97ED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32000"/>
            <a:ext cx="22304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0675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032000"/>
            <a:ext cx="5688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43013"/>
            <a:ext cx="8201293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0" y="114300"/>
            <a:ext cx="1417644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901700"/>
            <a:ext cx="3703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49625"/>
            <a:ext cx="268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349625"/>
            <a:ext cx="2589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1" y="3791994"/>
            <a:ext cx="3856238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4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4338"/>
            <a:ext cx="7559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395" y="4588919"/>
            <a:ext cx="7596605" cy="359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80" y="2438400"/>
            <a:ext cx="8144377" cy="377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395" y="4973094"/>
            <a:ext cx="7371231" cy="359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8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7525"/>
            <a:ext cx="825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6200"/>
            <a:ext cx="635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48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934" y="2895600"/>
            <a:ext cx="2493970" cy="377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12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8775"/>
            <a:ext cx="2154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636" y="2898775"/>
            <a:ext cx="2493966" cy="377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1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492" y="5942556"/>
            <a:ext cx="6960108" cy="294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489" y="6259647"/>
            <a:ext cx="6262519" cy="294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92" y="6566438"/>
            <a:ext cx="6991408" cy="279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alue of $\rho\in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04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v}[B,Q]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${\color{red}\hbox{Cov}[P,Q]=0.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6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 plan to buy&#10;{\color{red}$b$},&#10;{\color{red}$p$}&#10;and {\color{red}$q$}&#10;shares resp.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297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t you only have&#10;{\color{red}\$5} to invest, and y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3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E}[B]=1.01},\quad&#10;{\color{red}\hbox{E}[P]=1.16},\quad&#10;{\color{red}\hbox{E}[Q]=1.08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71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sh to achieve a&#10;{\color{red}4\%} expected retur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17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sets that, today, have per share pric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188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 manage a portfolio w/ th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44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CRVs\qquad&#10;{\color{red}&#10;\$$B$},\quad{\color{red}\$$P$}\quad&#10;and\quad{\color{red}\$$Q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35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Var}[Q]=0.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6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alue of $\rho\in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04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hbox{Var}[B]=0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7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Var}[P]=0.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02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 ${\color{red}b}$, ${\color{red}p}$ and ${\color{red}q}$&#10;may be any real numbers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05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y're {\color{red}NOT} constrained to be integ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6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y're {\color{red}NOT} constrained to be posi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7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r answer will depend on $\rho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4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5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2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X+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9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\hbox{Pr}[X=1]=0.2$,&#10;{\color[rgb]{0,.8,0}s.t.}~$\hbox{Pr}[X=3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59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.t.}~&#10;$\hbox{Pr}[X=9]=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1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E}[X]$,&#10;$\hbox{Var}[X]$ and $\hbox{SD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53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X$ be a binary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9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\hbox{Pr}[X=4]=0.8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ean, the variance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35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tandard devia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07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&#10;s.t.}~$\hbox{Pr}[X=24]=0.1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96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6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Var}[X+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81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90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1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48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Z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47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7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.4\le\omega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88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dentically&#10;distributed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3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\omega&lt;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7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.4\le\omega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88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\omega\le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8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\omega\le0.4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2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9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0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\omega&lt;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7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Pr}[X=3]=0.1$&#10;{\color[rgb]{0,.8,0}and} $\hbox{Pr}[X=5]=0.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W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2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W,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X,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93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X,Z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2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Y,Z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2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.4&lt;\omega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88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Y]=(\hbox{E}[Y])^2+&#10;\rho(\hbox{Var}[Y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3257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.4001&lt;\omega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23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in flipping random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237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$ and $C_2$ be our 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5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rho\in[-1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0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9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constants $a,b,c,d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8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:=aC_1+b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08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:=cC_1+d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025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ha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7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\hbox{Var}[X+Y]$ is minimiz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7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Y]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]=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3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we defi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25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X,Y]=\rho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70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 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2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least one of $a,b,c,d$ is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19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ome of $a$, $b$, $c$, $d$ will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28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ressions of $\rho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4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\hbox{Var}[X+Y]$ is maximiz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9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an example of two PCRVs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4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\hbox{Cov}[X,Y]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6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at is $\hbox{Corr}[-3X,-2X]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9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=\hbox{Var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0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$\hbox{Cov}[-3X,-2X]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r answer will be a (very simpl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86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mula involving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2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{\color[rgb]{0,.8,0}s.t.}~$X$&#10;and $Y$ are {\color{red}not}&#10;in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6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rho\in[-1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0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3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spective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8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rtfolio that minimizes vari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09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r market analyst tells y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27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eir prices, one year from now,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65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0045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\$1},\quad{\color{red}\$1}\quad&#10;and\quad&#10;{\color{red}\$1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12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v}[B,P]=0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8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376</cp:revision>
  <dcterms:created xsi:type="dcterms:W3CDTF">2007-11-29T22:28:17Z</dcterms:created>
  <dcterms:modified xsi:type="dcterms:W3CDTF">2011-10-26T15:20:52Z</dcterms:modified>
</cp:coreProperties>
</file>