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2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57" r:id="rId3"/>
    <p:sldId id="260" r:id="rId4"/>
    <p:sldId id="261" r:id="rId5"/>
    <p:sldId id="262" r:id="rId6"/>
  </p:sldIdLst>
  <p:sldSz cx="9144000" cy="6858000" type="screen4x3"/>
  <p:notesSz cx="7315200" cy="96012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2D14EAB8-1807-49A4-9486-91B4A92AD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04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0A29285-C802-4C97-A8E0-7AE51E177735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B48928-BBFE-43B9-9530-CD19E8319B39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B95E8-826C-4F3B-AF4B-D236CDE8C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5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69425-59DB-41E9-BBF9-84420E102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56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4DDA-876A-4677-9D65-DA07DF2FB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3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39146-889F-41AE-A92E-23A9B535D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3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2DEDA-E081-4DFA-B72C-776D7EE96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1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7428F-75D8-4F35-8B95-F2F9496FD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4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277A4-CFE3-4993-969A-26DBDBF13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3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9925C-6B83-412D-AF9A-5435D8C9A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5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1FF21-1D64-4F56-AD7D-31C7D0C29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56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11F9-5D8E-4373-B9E6-84521BE90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4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2357C-07E6-4B21-9366-75ADE2B1A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0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4E89F3-4D1C-4C9C-8DC7-3B96ACDAE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image" Target="../media/image2.png"/><Relationship Id="rId26" Type="http://schemas.openxmlformats.org/officeDocument/2006/relationships/image" Target="../media/image10.png"/><Relationship Id="rId3" Type="http://schemas.openxmlformats.org/officeDocument/2006/relationships/tags" Target="../tags/tag4.xml"/><Relationship Id="rId21" Type="http://schemas.openxmlformats.org/officeDocument/2006/relationships/image" Target="../media/image5.png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image" Target="../media/image1.png"/><Relationship Id="rId25" Type="http://schemas.openxmlformats.org/officeDocument/2006/relationships/image" Target="../media/image9.png"/><Relationship Id="rId2" Type="http://schemas.openxmlformats.org/officeDocument/2006/relationships/tags" Target="../tags/tag3.xml"/><Relationship Id="rId16" Type="http://schemas.openxmlformats.org/officeDocument/2006/relationships/notesSlide" Target="../notesSlides/notesSlide1.xml"/><Relationship Id="rId20" Type="http://schemas.openxmlformats.org/officeDocument/2006/relationships/image" Target="../media/image4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image" Target="../media/image8.png"/><Relationship Id="rId5" Type="http://schemas.openxmlformats.org/officeDocument/2006/relationships/tags" Target="../tags/tag6.xml"/><Relationship Id="rId15" Type="http://schemas.openxmlformats.org/officeDocument/2006/relationships/slideLayout" Target="../slideLayouts/slideLayout2.xml"/><Relationship Id="rId23" Type="http://schemas.openxmlformats.org/officeDocument/2006/relationships/image" Target="../media/image7.png"/><Relationship Id="rId28" Type="http://schemas.openxmlformats.org/officeDocument/2006/relationships/image" Target="../media/image12.png"/><Relationship Id="rId10" Type="http://schemas.openxmlformats.org/officeDocument/2006/relationships/tags" Target="../tags/tag11.xml"/><Relationship Id="rId19" Type="http://schemas.openxmlformats.org/officeDocument/2006/relationships/image" Target="../media/image3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image" Target="../media/image6.png"/><Relationship Id="rId27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tags" Target="../tags/tag17.xml"/><Relationship Id="rId16" Type="http://schemas.openxmlformats.org/officeDocument/2006/relationships/image" Target="../media/image18.png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image" Target="../media/image13.png"/><Relationship Id="rId5" Type="http://schemas.openxmlformats.org/officeDocument/2006/relationships/tags" Target="../tags/tag20.xml"/><Relationship Id="rId15" Type="http://schemas.openxmlformats.org/officeDocument/2006/relationships/image" Target="../media/image17.png"/><Relationship Id="rId10" Type="http://schemas.openxmlformats.org/officeDocument/2006/relationships/notesSlide" Target="../notesSlides/notesSlide2.xml"/><Relationship Id="rId4" Type="http://schemas.openxmlformats.org/officeDocument/2006/relationships/tags" Target="../tags/tag19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tags" Target="../tags/tag36.xml"/><Relationship Id="rId18" Type="http://schemas.openxmlformats.org/officeDocument/2006/relationships/tags" Target="../tags/tag41.xml"/><Relationship Id="rId26" Type="http://schemas.openxmlformats.org/officeDocument/2006/relationships/image" Target="../media/image10.png"/><Relationship Id="rId3" Type="http://schemas.openxmlformats.org/officeDocument/2006/relationships/tags" Target="../tags/tag26.xml"/><Relationship Id="rId21" Type="http://schemas.openxmlformats.org/officeDocument/2006/relationships/image" Target="../media/image22.png"/><Relationship Id="rId34" Type="http://schemas.openxmlformats.org/officeDocument/2006/relationships/image" Target="../media/image33.png"/><Relationship Id="rId7" Type="http://schemas.openxmlformats.org/officeDocument/2006/relationships/tags" Target="../tags/tag30.xml"/><Relationship Id="rId12" Type="http://schemas.openxmlformats.org/officeDocument/2006/relationships/tags" Target="../tags/tag35.xml"/><Relationship Id="rId17" Type="http://schemas.openxmlformats.org/officeDocument/2006/relationships/tags" Target="../tags/tag40.xml"/><Relationship Id="rId25" Type="http://schemas.openxmlformats.org/officeDocument/2006/relationships/image" Target="../media/image9.png"/><Relationship Id="rId33" Type="http://schemas.openxmlformats.org/officeDocument/2006/relationships/image" Target="../media/image32.png"/><Relationship Id="rId2" Type="http://schemas.openxmlformats.org/officeDocument/2006/relationships/tags" Target="../tags/tag25.xml"/><Relationship Id="rId16" Type="http://schemas.openxmlformats.org/officeDocument/2006/relationships/tags" Target="../tags/tag39.xml"/><Relationship Id="rId20" Type="http://schemas.openxmlformats.org/officeDocument/2006/relationships/image" Target="../media/image21.png"/><Relationship Id="rId29" Type="http://schemas.openxmlformats.org/officeDocument/2006/relationships/image" Target="../media/image28.png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24" Type="http://schemas.openxmlformats.org/officeDocument/2006/relationships/image" Target="../media/image25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5" Type="http://schemas.openxmlformats.org/officeDocument/2006/relationships/tags" Target="../tags/tag28.xml"/><Relationship Id="rId15" Type="http://schemas.openxmlformats.org/officeDocument/2006/relationships/tags" Target="../tags/tag38.xml"/><Relationship Id="rId23" Type="http://schemas.openxmlformats.org/officeDocument/2006/relationships/image" Target="../media/image24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tags" Target="../tags/tag33.xml"/><Relationship Id="rId19" Type="http://schemas.openxmlformats.org/officeDocument/2006/relationships/slideLayout" Target="../slideLayouts/slideLayout7.xml"/><Relationship Id="rId31" Type="http://schemas.openxmlformats.org/officeDocument/2006/relationships/image" Target="../media/image30.png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tags" Target="../tags/tag37.xml"/><Relationship Id="rId22" Type="http://schemas.openxmlformats.org/officeDocument/2006/relationships/image" Target="../media/image23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41.png"/><Relationship Id="rId3" Type="http://schemas.openxmlformats.org/officeDocument/2006/relationships/tags" Target="../tags/tag44.xml"/><Relationship Id="rId7" Type="http://schemas.openxmlformats.org/officeDocument/2006/relationships/tags" Target="../tags/tag48.xml"/><Relationship Id="rId12" Type="http://schemas.openxmlformats.org/officeDocument/2006/relationships/image" Target="../media/image40.png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image" Target="../media/image39.png"/><Relationship Id="rId5" Type="http://schemas.openxmlformats.org/officeDocument/2006/relationships/tags" Target="../tags/tag46.xml"/><Relationship Id="rId15" Type="http://schemas.openxmlformats.org/officeDocument/2006/relationships/image" Target="../media/image43.png"/><Relationship Id="rId10" Type="http://schemas.openxmlformats.org/officeDocument/2006/relationships/image" Target="../media/image38.png"/><Relationship Id="rId4" Type="http://schemas.openxmlformats.org/officeDocument/2006/relationships/tags" Target="../tags/tag45.xml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72350F-4C5C-471E-AA00-9647D6D2E820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130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</a:p>
          <a:p>
            <a:pPr algn="ctr" eaLnBrk="1" hangingPunct="1"/>
            <a:r>
              <a:rPr lang="en-US" sz="2400"/>
              <a:t>Conditional probability, independence and</a:t>
            </a:r>
          </a:p>
          <a:p>
            <a:pPr algn="ctr" eaLnBrk="1" hangingPunct="1"/>
            <a:r>
              <a:rPr lang="en-US" sz="2400"/>
              <a:t>the Central Limit Theorem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175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8229600" y="6224588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D19221-37EC-4764-8755-90686EC5B64E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1022350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76" name="Rectangle 15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16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6208" y="968375"/>
            <a:ext cx="4446975" cy="4166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92760" y="1489075"/>
            <a:ext cx="5449908" cy="3780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3821112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1" name="Picture 42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488" y="3802063"/>
            <a:ext cx="5770562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32062" y="4309784"/>
            <a:ext cx="5108585" cy="4166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14503" y="4843184"/>
            <a:ext cx="7153304" cy="3781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4" name="Picture 51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488" y="5603875"/>
            <a:ext cx="5846762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5" name="Picture 50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84613"/>
            <a:ext cx="303213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6" name="Picture 53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622925"/>
            <a:ext cx="3032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7" name="Picture 50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46313"/>
            <a:ext cx="303213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8" name="Picture 53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20988"/>
            <a:ext cx="303213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9" name="Picture 37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488" y="2784475"/>
            <a:ext cx="2516187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22488" y="2160261"/>
            <a:ext cx="3405375" cy="37799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FB129A-C2CC-4013-AC26-C3F778E841F0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198" y="1022350"/>
            <a:ext cx="1419231" cy="2838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100" name="Rectangle 15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16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Picture 1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1005953"/>
            <a:ext cx="6396114" cy="35994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35063" y="1468879"/>
            <a:ext cx="6358253" cy="35992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1926056"/>
            <a:ext cx="8819504" cy="4167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5671" y="3017676"/>
            <a:ext cx="303148" cy="20777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5292" y="3966765"/>
            <a:ext cx="303527" cy="2842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87702" y="2841797"/>
            <a:ext cx="3994627" cy="58721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87702" y="3857440"/>
            <a:ext cx="6568384" cy="58721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6425" y="6245225"/>
            <a:ext cx="460375" cy="452438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935FF9-B67E-44D8-8382-D59E262B0A2E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5123" name="Rectangle 18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19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Picture 11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5930" y="554038"/>
            <a:ext cx="1419181" cy="2838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3935" y="1893888"/>
            <a:ext cx="7190890" cy="37709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27" name="Picture 37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13" y="533400"/>
            <a:ext cx="45862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4229" y="1447800"/>
            <a:ext cx="6247204" cy="3770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2660" y="993775"/>
            <a:ext cx="3905852" cy="37700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30" name="Picture 3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2514600"/>
            <a:ext cx="30162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31" name="Picture 36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238" y="2898775"/>
            <a:ext cx="303212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32" name="Picture 31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0" y="2895600"/>
            <a:ext cx="3586163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36745" y="2403475"/>
            <a:ext cx="4926023" cy="41559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5608" y="3599416"/>
            <a:ext cx="1419184" cy="2838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07697" y="5092987"/>
            <a:ext cx="3604829" cy="3023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3581400"/>
            <a:ext cx="3190606" cy="30241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07697" y="3973410"/>
            <a:ext cx="4436103" cy="3205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07697" y="4352977"/>
            <a:ext cx="3963847" cy="32050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4733977"/>
            <a:ext cx="3454204" cy="35901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6403" y="5495977"/>
            <a:ext cx="7853197" cy="3031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5878625"/>
            <a:ext cx="6793123" cy="3031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59242" y="6248400"/>
            <a:ext cx="6641758" cy="3406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6425" y="6245225"/>
            <a:ext cx="460375" cy="452438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01069F-B85A-4CF0-9A08-DFA471887A5D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6147" name="Rectangle 18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19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5928" y="554038"/>
            <a:ext cx="1419184" cy="2838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605" y="533400"/>
            <a:ext cx="5625114" cy="3590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5325" y="1516395"/>
            <a:ext cx="8287286" cy="37715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4895" y="2129872"/>
            <a:ext cx="7777293" cy="3771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6951" y="3242257"/>
            <a:ext cx="7361247" cy="37712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2212" y="3813877"/>
            <a:ext cx="8456771" cy="37714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0" y="4974998"/>
            <a:ext cx="3434872" cy="3590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$\hbox{Pr}[B|A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3"/>
  <p:tag name="PICTUREFILESIZE" val="1312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$\hbox{Pr}[A\hbox{ and }B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0"/>
  <p:tag name="PICTUREFILESIZE" val="1529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47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6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C_1,C_2,C_3,\ldots$ be our standar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8"/>
  <p:tag name="PICTUREFILESIZE" val="2297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equence of coin-flipping PCRV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6"/>
  <p:tag name="PICTUREFILESIZE" val="2546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{\color[rgb]{0,.8,0}\forall}$integers $n\ge1$,&#10;{\color[rgb]{1,0,1}let} $D_n:=(C_1+\cdots+C_n)/\sqrt{n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6"/>
  <p:tag name="PICTUREFILESIZE" val="3176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47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84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n\to\infty}\hbox{E}[D_n^6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1"/>
  <p:tag name="PICTUREFILESIZE" val="2208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n\to\infty}\hbox{E}[80(e^{4D_n-3}-e)_+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7"/>
  <p:tag name="PICTUREFILESIZE" val="3044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47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3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and&#10;s.t.}~$\hbox{Pr}[(X=4)\&amp;(Y=2)]=0.45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1"/>
  <p:tag name="PICTUREFILESIZE" val="2770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&#10;$X$ and $Y$ be PCRV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3"/>
  <p:tag name="PICTUREFILESIZE" val="1780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&#10;s.t.}~$\hbox{Pr}[(X=4)\&amp;(Y=9)]=0.35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1"/>
  <p:tag name="PICTUREFILESIZE" val="2396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s.t.}~$\hbox{Pr}[X=4]=0.8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7"/>
  <p:tag name="PICTUREFILESIZE" val="1462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uppose} $\hbox{Pr}[A|B]=0.6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5"/>
  <p:tag name="PICTUREFILESIZE" val="2022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$\hbox{E}[Y|(X=4)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0"/>
  <p:tag name="PICTUREFILESIZE" val="1553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$\hbox{Pr}[(Y=2)|(X=4)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1"/>
  <p:tag name="PICTUREFILESIZE" val="20247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47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2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of the two PCRV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1"/>
  <p:tag name="PICTUREFILESIZE" val="15179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two PCRV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9"/>
  <p:tag name="PICTUREFILESIZE" val="1420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which are uncorrelated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5"/>
  <p:tag name="PICTUREFILESIZE" val="18579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red}but not} independent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0"/>
  <p:tag name="PICTUREFILESIZE" val="15977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Sketch} the graph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6757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WARNING}: Neither can be deterministic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5"/>
  <p:tag name="PICTUREFILESIZE" val="3270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hbox{Pr}[A]=0.3$ {\color[rgb]{0,.8,0}and} $\hbox{Pr}[B]=0.5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8"/>
  <p:tag name="PICTUREFILESIZE" val="21449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WARNING}: At least one must ha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9"/>
  <p:tag name="PICTUREFILESIZE" val="2824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ree values of positive probability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1"/>
  <p:tag name="PICTUREFILESIZE" val="2693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47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8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&#10;$X_1,X_2,X_3,\ldots,X_{40}$ be ii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8"/>
  <p:tag name="PICTUREFILESIZE" val="19387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Suppose}&#10;$\hbox{E}[X_1+X_2+X_3+\cdots+X_{40}]=6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9"/>
  <p:tag name="PICTUREFILESIZE" val="2832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and}&#10;$\hbox{SD}[X_1+X_2+X_3+\cdots+X_{40}]=10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2"/>
  <p:tag name="PICTUREFILESIZE" val="25827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&#10;$\mu:=\hbox{E}[X_1]=\hbox{E}[X_2]=\cdots=\hbox{E}[X_{40}]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0"/>
  <p:tag name="PICTUREFILESIZE" val="2372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and}&#10;$\sigma:=\hbox{SD}[X_1]=\hbox{SD}[X_2]=\cdots=\hbox{SD}[X_{40}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8"/>
  <p:tag name="PICTUREFILESIZE" val="3034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 $\mu$ and $\sigma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2"/>
  <p:tag name="PICTUREFILESIZE" val="1459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47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1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wo PCRVs $X$ and $Y$ {\color[rgb]{0,.8,0}s.t.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5"/>
  <p:tag name="PICTUREFILESIZE" val="2181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hbox{Pr}[(X=1)|(Y=2)]=0.6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0"/>
  <p:tag name="PICTUREFILESIZE" val="1944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hbox{Pr}[X=1]=0.3$ {\color[rgb]{0,.8,0}and} $\hbox{Pr}[Y=2]=0.5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8"/>
  <p:tag name="PICTUREFILESIZE" val="2472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\hbox{Pr}[(Y=2)|(X=1)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9"/>
  <p:tag name="PICTUREFILESIZE" val="24069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3118</TotalTime>
  <Words>18</Words>
  <Application>Microsoft Office PowerPoint</Application>
  <PresentationFormat>On-screen Show (4:3)</PresentationFormat>
  <Paragraphs>10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367</cp:revision>
  <dcterms:created xsi:type="dcterms:W3CDTF">2007-11-29T22:28:17Z</dcterms:created>
  <dcterms:modified xsi:type="dcterms:W3CDTF">2011-10-28T16:54:05Z</dcterms:modified>
</cp:coreProperties>
</file>