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>
        <p:scale>
          <a:sx n="75" d="100"/>
          <a:sy n="75" d="100"/>
        </p:scale>
        <p:origin x="-106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699B727-B798-41F3-9DAA-94F70CDE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702E9B-FA84-420C-B4CD-40FF4CBC2673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7439-5E82-4795-BB76-4FBBEA8C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0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B8B6-8F97-4179-A648-99FBB361D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0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76FA-0E77-4B16-AF8F-6BA4F5C3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7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8799-B115-4CBE-9BEC-B00B2A87D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6FC94-B0B2-4E1F-AA49-F5131608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B097E-92B6-45FF-9256-F180ADAF3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6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477B-F757-4E4D-B40A-956C5549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798C-86A2-4A93-8ECD-EAF82904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FD0D-4256-499A-BFFC-02A4341BE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8BD2-0583-48DD-89BB-6AD0935ED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7357-D0E9-4D40-B0A6-D0414EE14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7876FE-2C3E-44A4-8825-98737E7D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6.png"/><Relationship Id="rId39" Type="http://schemas.openxmlformats.org/officeDocument/2006/relationships/image" Target="../media/image19.png"/><Relationship Id="rId3" Type="http://schemas.openxmlformats.org/officeDocument/2006/relationships/tags" Target="../tags/tag4.xml"/><Relationship Id="rId21" Type="http://schemas.openxmlformats.org/officeDocument/2006/relationships/image" Target="../media/image1.png"/><Relationship Id="rId34" Type="http://schemas.openxmlformats.org/officeDocument/2006/relationships/image" Target="../media/image14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5.png"/><Relationship Id="rId33" Type="http://schemas.openxmlformats.org/officeDocument/2006/relationships/image" Target="../media/image13.png"/><Relationship Id="rId38" Type="http://schemas.openxmlformats.org/officeDocument/2006/relationships/image" Target="../media/image18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slideLayout" Target="../slideLayouts/slideLayout7.xml"/><Relationship Id="rId29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37" Type="http://schemas.openxmlformats.org/officeDocument/2006/relationships/image" Target="../media/image17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36" Type="http://schemas.openxmlformats.org/officeDocument/2006/relationships/image" Target="../media/image16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1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Relationship Id="rId35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34" Type="http://schemas.openxmlformats.org/officeDocument/2006/relationships/image" Target="../media/image31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image" Target="../media/image26.png"/><Relationship Id="rId41" Type="http://schemas.openxmlformats.org/officeDocument/2006/relationships/image" Target="../media/image38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image" Target="../media/image28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image" Target="../media/image29.png"/><Relationship Id="rId39" Type="http://schemas.openxmlformats.org/officeDocument/2006/relationships/image" Target="../media/image24.png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34" Type="http://schemas.openxmlformats.org/officeDocument/2006/relationships/image" Target="../media/image37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27.png"/><Relationship Id="rId33" Type="http://schemas.openxmlformats.org/officeDocument/2006/relationships/image" Target="../media/image36.png"/><Relationship Id="rId38" Type="http://schemas.openxmlformats.org/officeDocument/2006/relationships/image" Target="../media/image23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image" Target="../media/image32.png"/><Relationship Id="rId41" Type="http://schemas.openxmlformats.org/officeDocument/2006/relationships/image" Target="../media/image26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8.png"/><Relationship Id="rId32" Type="http://schemas.openxmlformats.org/officeDocument/2006/relationships/image" Target="../media/image35.png"/><Relationship Id="rId37" Type="http://schemas.openxmlformats.org/officeDocument/2006/relationships/image" Target="../media/image41.png"/><Relationship Id="rId40" Type="http://schemas.openxmlformats.org/officeDocument/2006/relationships/image" Target="../media/image25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0.png"/><Relationship Id="rId28" Type="http://schemas.openxmlformats.org/officeDocument/2006/relationships/image" Target="../media/image31.png"/><Relationship Id="rId36" Type="http://schemas.openxmlformats.org/officeDocument/2006/relationships/image" Target="../media/image40.png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image" Target="../media/image34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84283C-0307-44A5-8D98-3047D43E200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One period pricing and hedging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CFF1E0-2925-47BF-ADA3-6729DCF5F10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676400"/>
            <a:ext cx="50641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2076450"/>
            <a:ext cx="46497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2436813"/>
            <a:ext cx="3665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3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4418013"/>
            <a:ext cx="45164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4829175"/>
            <a:ext cx="5556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230813"/>
            <a:ext cx="56499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2778125"/>
            <a:ext cx="7010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006" y="433388"/>
            <a:ext cx="8013297" cy="3775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3" name="Picture 3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989388"/>
            <a:ext cx="8370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"/>
            <a:ext cx="59912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009" y="855663"/>
            <a:ext cx="5236432" cy="3595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6" name="Picture 3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3201988"/>
            <a:ext cx="75787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771" y="1232079"/>
            <a:ext cx="8808227" cy="3594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7" y="762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9" name="Rectangle 3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3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91" name="Picture 3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3581400"/>
            <a:ext cx="48958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916" y="5906190"/>
            <a:ext cx="5722058" cy="2257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068" y="6235327"/>
            <a:ext cx="6511444" cy="268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068" y="6578899"/>
            <a:ext cx="5849505" cy="2537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4400" y="5903297"/>
            <a:ext cx="2776321" cy="2536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6D3F1E-D5B6-4EA4-AF5F-B0449B63A98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2232025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2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812925"/>
            <a:ext cx="767238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2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689225"/>
            <a:ext cx="767238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41" y="609600"/>
            <a:ext cx="8277193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941" y="995363"/>
            <a:ext cx="5592245" cy="3400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019" y="1333500"/>
            <a:ext cx="6064664" cy="37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99" y="202474"/>
            <a:ext cx="5860852" cy="3402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6" name="Picture 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12938"/>
            <a:ext cx="3016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1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108325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89225"/>
            <a:ext cx="3016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9" name="Picture 14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4000500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49663"/>
            <a:ext cx="28257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30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581400"/>
            <a:ext cx="767238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2" name="Picture 31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4405313"/>
            <a:ext cx="1663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3" name="Picture 1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08488"/>
            <a:ext cx="320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4" name="Picture 1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840288"/>
            <a:ext cx="253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20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4840288"/>
            <a:ext cx="25527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1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4840288"/>
            <a:ext cx="339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2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8763"/>
            <a:ext cx="7937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3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5754688"/>
            <a:ext cx="2306638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7" y="2286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20" name="Rectangle 3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Rectangle 3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48E7AD-D228-478B-858A-3A14A64010F8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2232025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108325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12938"/>
            <a:ext cx="3016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92400"/>
            <a:ext cx="3016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7" name="Picture 1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2838"/>
            <a:ext cx="28257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8" name="Picture 3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4419600"/>
            <a:ext cx="1663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9" name="Picture 1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22775"/>
            <a:ext cx="320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0" name="Picture 1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854575"/>
            <a:ext cx="253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5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4854575"/>
            <a:ext cx="25527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4854575"/>
            <a:ext cx="339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53050"/>
            <a:ext cx="7937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5768975"/>
            <a:ext cx="230663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4000500"/>
            <a:ext cx="30432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27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816100"/>
            <a:ext cx="7899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7" name="Picture 2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2692400"/>
            <a:ext cx="7899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8" name="Picture 2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3584575"/>
            <a:ext cx="7899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5" y="228600"/>
            <a:ext cx="1419233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40" name="Rectangle 3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Rectangle 3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41" y="609600"/>
            <a:ext cx="8277193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941" y="995363"/>
            <a:ext cx="5592245" cy="3400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019" y="1333500"/>
            <a:ext cx="6064664" cy="37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99" y="202474"/>
            <a:ext cx="5860852" cy="3402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current value of this contrac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3"/>
  <p:tag name="PICTUREFILESIZE" val="3241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Borogrove company sells sto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17"/>
  <p:tag name="PICTUREFILESIZE" val="241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nual interest rate: 2.2\%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062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scribe} how Gail hedges this contrac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1"/>
  <p:tag name="PICTUREFILESIZE" val="3142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it i.e.}, \$1 in bank becomes \$1.022 after one yea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338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5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o as to eliminate all ris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787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NOTE}: This kind of contract is called 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6"/>
  <p:tag name="PICTUREFILESIZE" val="2878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 hedging, you can compute the forwar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2"/>
  <p:tag name="PICTUREFILESIZE" val="3464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ice $x$ {\color{red}without} modeling the stock pric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319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Gail promises to give Zach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68"/>
  <p:tag name="PICTUREFILESIZE" val="2079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``forward'' and,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7"/>
  <p:tag name="PICTUREFILESIZE" val="161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0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409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a contract that pays \$$1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6"/>
  <p:tag name="PICTUREFILESIZE" val="3090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a contract that pays \$$0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6"/>
  <p:tag name="PICTUREFILESIZE" val="3113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are tracking an asset, model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317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uptick factor $e^u=1.00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213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factor&#10;$e^d=0.99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492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risk-free factor $e^r=1.00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29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1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37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100 shares of Borogr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1873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1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37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a contract that pays \$$1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6"/>
  <p:tag name="PICTUREFILESIZE" val="3090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ar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15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(answer to {\color{blue}a})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4"/>
  <p:tag name="PICTUREFILESIZE" val="118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(answer to {\color{blue}b})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5"/>
  <p:tag name="PICTUREFILESIZE" val="1235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+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6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with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2"/>
  <p:tag name="PICTUREFILESIZE" val="45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one year from now,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94"/>
  <p:tag name="PICTUREFILESIZE" val="1452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answer to {\color{blue}c}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2"/>
  <p:tag name="PICTUREFILESIZE" val="951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5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3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0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409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1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37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ar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15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(answer to {\color{blue}a})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4"/>
  <p:tag name="PICTUREFILESIZE" val="118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value of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67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(answer to {\color{blue}b})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5"/>
  <p:tag name="PICTUREFILESIZE" val="1235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+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61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with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2"/>
  <p:tag name="PICTUREFILESIZE" val="450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answer to {\color{blue}c}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2"/>
  <p:tag name="PICTUREFILESIZE" val="951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$$1$ on downtick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61"/>
  <p:tag name="PICTUREFILESIZE" val="1372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Hedge}&#10;a contract that pays \$$1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8"/>
  <p:tag name="PICTUREFILESIZE" val="3220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Hedge}&#10;a contract that pays \$$0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8"/>
  <p:tag name="PICTUREFILESIZE" val="3239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Hedge}&#10;a contract that pays \$$1$ on up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8"/>
  <p:tag name="PICTUREFILESIZE" val="3220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5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1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are tracking an asset, model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31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that makes the current value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94"/>
  <p:tag name="PICTUREFILESIZE" val="2115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uptick factor $e^u=1.00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213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factor&#10;$e^d=0.99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492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risk-free factor $e^r=1.00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2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of the contract equal to zero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99"/>
  <p:tag name="PICTUREFILESIZE" val="2194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in return for $x$ dollars (at that time)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71"/>
  <p:tag name="PICTUREFILESIZE" val="279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urrent Borogrove price: \$2.50 per sha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4"/>
  <p:tag name="PICTUREFILESIZE" val="320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12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2011-11-10T21:15:16Z</dcterms:modified>
</cp:coreProperties>
</file>