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7315200" cy="96012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3659195A-EFD8-4DA8-9F87-D99620636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11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B4D24-E1E4-4DE8-86D2-A54F6E260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36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DDEC1-CE47-47C5-A33A-75EE4AAAE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47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451E9-20FC-4319-9761-132A236E6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9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781DA-AE8D-4F22-955D-926FBC6E0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0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26ED3-872F-42CB-A9DD-0E14A9C5B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8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9A8E6-1E4C-4D35-906B-63BFFE7BF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5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9396B-DEE9-47CD-B9FE-8C036F3AF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13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07127-01EE-4AA4-B2F6-02081848F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62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DA26D-7279-4EB8-8E3A-9C8EC782A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19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B2A0F-42E6-418C-8862-E8AA91AD3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30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8009D-A1AD-4969-A247-44BF90111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7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CC3D8D9-941F-4BA1-B5D9-022EEFAB2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3.png"/><Relationship Id="rId18" Type="http://schemas.openxmlformats.org/officeDocument/2006/relationships/image" Target="../media/image8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image" Target="../media/image2.png"/><Relationship Id="rId17" Type="http://schemas.openxmlformats.org/officeDocument/2006/relationships/image" Target="../media/image7.png"/><Relationship Id="rId2" Type="http://schemas.openxmlformats.org/officeDocument/2006/relationships/tags" Target="../tags/tag3.xml"/><Relationship Id="rId16" Type="http://schemas.openxmlformats.org/officeDocument/2006/relationships/image" Target="../media/image6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1.png"/><Relationship Id="rId5" Type="http://schemas.openxmlformats.org/officeDocument/2006/relationships/tags" Target="../tags/tag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.xml"/><Relationship Id="rId19" Type="http://schemas.openxmlformats.org/officeDocument/2006/relationships/image" Target="../media/image9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tags" Target="../tags/tag23.xml"/><Relationship Id="rId18" Type="http://schemas.openxmlformats.org/officeDocument/2006/relationships/tags" Target="../tags/tag28.xml"/><Relationship Id="rId26" Type="http://schemas.openxmlformats.org/officeDocument/2006/relationships/image" Target="../media/image15.png"/><Relationship Id="rId3" Type="http://schemas.openxmlformats.org/officeDocument/2006/relationships/tags" Target="../tags/tag13.xml"/><Relationship Id="rId21" Type="http://schemas.openxmlformats.org/officeDocument/2006/relationships/image" Target="../media/image10.png"/><Relationship Id="rId34" Type="http://schemas.openxmlformats.org/officeDocument/2006/relationships/image" Target="../media/image23.png"/><Relationship Id="rId7" Type="http://schemas.openxmlformats.org/officeDocument/2006/relationships/tags" Target="../tags/tag17.xml"/><Relationship Id="rId12" Type="http://schemas.openxmlformats.org/officeDocument/2006/relationships/tags" Target="../tags/tag22.xml"/><Relationship Id="rId17" Type="http://schemas.openxmlformats.org/officeDocument/2006/relationships/tags" Target="../tags/tag27.xml"/><Relationship Id="rId25" Type="http://schemas.openxmlformats.org/officeDocument/2006/relationships/image" Target="../media/image14.png"/><Relationship Id="rId33" Type="http://schemas.openxmlformats.org/officeDocument/2006/relationships/image" Target="../media/image22.png"/><Relationship Id="rId2" Type="http://schemas.openxmlformats.org/officeDocument/2006/relationships/tags" Target="../tags/tag12.xml"/><Relationship Id="rId16" Type="http://schemas.openxmlformats.org/officeDocument/2006/relationships/tags" Target="../tags/tag26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18.png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24" Type="http://schemas.openxmlformats.org/officeDocument/2006/relationships/image" Target="../media/image13.png"/><Relationship Id="rId32" Type="http://schemas.openxmlformats.org/officeDocument/2006/relationships/image" Target="../media/image21.png"/><Relationship Id="rId5" Type="http://schemas.openxmlformats.org/officeDocument/2006/relationships/tags" Target="../tags/tag15.xml"/><Relationship Id="rId15" Type="http://schemas.openxmlformats.org/officeDocument/2006/relationships/tags" Target="../tags/tag25.xml"/><Relationship Id="rId23" Type="http://schemas.openxmlformats.org/officeDocument/2006/relationships/image" Target="../media/image12.png"/><Relationship Id="rId28" Type="http://schemas.openxmlformats.org/officeDocument/2006/relationships/image" Target="../media/image17.png"/><Relationship Id="rId10" Type="http://schemas.openxmlformats.org/officeDocument/2006/relationships/tags" Target="../tags/tag20.xml"/><Relationship Id="rId19" Type="http://schemas.openxmlformats.org/officeDocument/2006/relationships/tags" Target="../tags/tag29.xml"/><Relationship Id="rId31" Type="http://schemas.openxmlformats.org/officeDocument/2006/relationships/image" Target="../media/image20.png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tags" Target="../tags/tag24.xml"/><Relationship Id="rId22" Type="http://schemas.openxmlformats.org/officeDocument/2006/relationships/image" Target="../media/image11.png"/><Relationship Id="rId27" Type="http://schemas.openxmlformats.org/officeDocument/2006/relationships/image" Target="../media/image16.png"/><Relationship Id="rId30" Type="http://schemas.openxmlformats.org/officeDocument/2006/relationships/image" Target="../media/image19.png"/><Relationship Id="rId35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tags" Target="../tags/tag42.xml"/><Relationship Id="rId18" Type="http://schemas.openxmlformats.org/officeDocument/2006/relationships/tags" Target="../tags/tag47.xml"/><Relationship Id="rId26" Type="http://schemas.openxmlformats.org/officeDocument/2006/relationships/image" Target="../media/image15.png"/><Relationship Id="rId3" Type="http://schemas.openxmlformats.org/officeDocument/2006/relationships/tags" Target="../tags/tag32.xml"/><Relationship Id="rId21" Type="http://schemas.openxmlformats.org/officeDocument/2006/relationships/slideLayout" Target="../slideLayouts/slideLayout2.xml"/><Relationship Id="rId34" Type="http://schemas.openxmlformats.org/officeDocument/2006/relationships/image" Target="../media/image23.png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17" Type="http://schemas.openxmlformats.org/officeDocument/2006/relationships/tags" Target="../tags/tag46.xml"/><Relationship Id="rId25" Type="http://schemas.openxmlformats.org/officeDocument/2006/relationships/image" Target="../media/image13.png"/><Relationship Id="rId33" Type="http://schemas.openxmlformats.org/officeDocument/2006/relationships/image" Target="../media/image22.png"/><Relationship Id="rId2" Type="http://schemas.openxmlformats.org/officeDocument/2006/relationships/tags" Target="../tags/tag31.xml"/><Relationship Id="rId16" Type="http://schemas.openxmlformats.org/officeDocument/2006/relationships/tags" Target="../tags/tag45.xml"/><Relationship Id="rId20" Type="http://schemas.openxmlformats.org/officeDocument/2006/relationships/tags" Target="../tags/tag49.xml"/><Relationship Id="rId29" Type="http://schemas.openxmlformats.org/officeDocument/2006/relationships/image" Target="../media/image18.png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24" Type="http://schemas.openxmlformats.org/officeDocument/2006/relationships/image" Target="../media/image12.png"/><Relationship Id="rId32" Type="http://schemas.openxmlformats.org/officeDocument/2006/relationships/image" Target="../media/image21.png"/><Relationship Id="rId37" Type="http://schemas.openxmlformats.org/officeDocument/2006/relationships/image" Target="../media/image14.png"/><Relationship Id="rId5" Type="http://schemas.openxmlformats.org/officeDocument/2006/relationships/tags" Target="../tags/tag34.xml"/><Relationship Id="rId15" Type="http://schemas.openxmlformats.org/officeDocument/2006/relationships/tags" Target="../tags/tag44.xml"/><Relationship Id="rId23" Type="http://schemas.openxmlformats.org/officeDocument/2006/relationships/image" Target="../media/image11.png"/><Relationship Id="rId28" Type="http://schemas.openxmlformats.org/officeDocument/2006/relationships/image" Target="../media/image17.png"/><Relationship Id="rId36" Type="http://schemas.openxmlformats.org/officeDocument/2006/relationships/image" Target="../media/image27.png"/><Relationship Id="rId10" Type="http://schemas.openxmlformats.org/officeDocument/2006/relationships/tags" Target="../tags/tag39.xml"/><Relationship Id="rId19" Type="http://schemas.openxmlformats.org/officeDocument/2006/relationships/tags" Target="../tags/tag48.xml"/><Relationship Id="rId31" Type="http://schemas.openxmlformats.org/officeDocument/2006/relationships/image" Target="../media/image26.png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tags" Target="../tags/tag43.xml"/><Relationship Id="rId22" Type="http://schemas.openxmlformats.org/officeDocument/2006/relationships/image" Target="../media/image10.png"/><Relationship Id="rId27" Type="http://schemas.openxmlformats.org/officeDocument/2006/relationships/image" Target="../media/image25.png"/><Relationship Id="rId30" Type="http://schemas.openxmlformats.org/officeDocument/2006/relationships/image" Target="../media/image19.png"/><Relationship Id="rId35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72581B-9678-4BCC-A3A3-D7203D9F18D4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</a:p>
          <a:p>
            <a:pPr algn="ctr" eaLnBrk="1" hangingPunct="1"/>
            <a:r>
              <a:rPr lang="en-US" sz="2400"/>
              <a:t>Risk-neutrality and delta-hedging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11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5" y="6245225"/>
            <a:ext cx="460375" cy="452438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23896E-65B7-4838-852B-CD0C84CE063E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pic>
        <p:nvPicPr>
          <p:cNvPr id="20" name="Picture 19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9826" y="902918"/>
            <a:ext cx="6822174" cy="34014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096" y="914400"/>
            <a:ext cx="1419240" cy="2838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77" name="Rectangle 34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3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" name="Picture 24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2767" y="1295400"/>
            <a:ext cx="7426562" cy="3401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2372" y="1713978"/>
            <a:ext cx="8467156" cy="32090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1" y="2133600"/>
            <a:ext cx="8787601" cy="34016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60830" y="2555436"/>
            <a:ext cx="5649395" cy="3208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2973998"/>
            <a:ext cx="4422363" cy="3776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600" y="3457294"/>
            <a:ext cx="5405487" cy="3401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1544" y="3377852"/>
            <a:ext cx="1833573" cy="35945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5" y="6245225"/>
            <a:ext cx="460375" cy="452438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1144A8-3829-485E-A8D1-E7C19FC9B956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0646" y="1333500"/>
            <a:ext cx="5819409" cy="3775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10937" y="995363"/>
            <a:ext cx="5366252" cy="34013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141" y="609600"/>
            <a:ext cx="8277193" cy="3594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104" y="2048553"/>
            <a:ext cx="301790" cy="206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99810" y="202474"/>
            <a:ext cx="5633620" cy="3402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981200"/>
            <a:ext cx="8296401" cy="3401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098" y="228600"/>
            <a:ext cx="1419237" cy="2838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106" name="Rectangle 34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Rectangle 3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" name="Picture 9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5" y="2454621"/>
            <a:ext cx="302167" cy="28292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985" y="2438400"/>
            <a:ext cx="8334215" cy="34017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985" y="2854771"/>
            <a:ext cx="3495849" cy="3208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71099" y="3235771"/>
            <a:ext cx="6463308" cy="359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946" y="5031601"/>
            <a:ext cx="320675" cy="2832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985" y="5015380"/>
            <a:ext cx="4232883" cy="3401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40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1870" y="5431751"/>
            <a:ext cx="3495849" cy="3208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87984" y="5812751"/>
            <a:ext cx="6463308" cy="359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57" y="3750021"/>
            <a:ext cx="283282" cy="2073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985" y="3683696"/>
            <a:ext cx="4101350" cy="3401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5" name="Picture 44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985" y="4150171"/>
            <a:ext cx="3495849" cy="3208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71099" y="4531171"/>
            <a:ext cx="6463308" cy="359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5" y="6245225"/>
            <a:ext cx="460375" cy="452438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D460C6-66FE-4C96-BFCD-4A04160F6CA5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0646" y="1333500"/>
            <a:ext cx="5819409" cy="3775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10937" y="995363"/>
            <a:ext cx="5366252" cy="34013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141" y="609600"/>
            <a:ext cx="8277193" cy="3594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104" y="2048553"/>
            <a:ext cx="301790" cy="206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981200"/>
            <a:ext cx="8296401" cy="3401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096" y="228600"/>
            <a:ext cx="1419240" cy="2838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130" name="Rectangle 34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Rectangle 3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" name="Picture 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5" y="2454621"/>
            <a:ext cx="302167" cy="28292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985" y="2438400"/>
            <a:ext cx="8334215" cy="34017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985" y="2854771"/>
            <a:ext cx="3495849" cy="3208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71092" y="3235771"/>
            <a:ext cx="6463321" cy="359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946" y="5031601"/>
            <a:ext cx="320675" cy="2832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985" y="5015380"/>
            <a:ext cx="4232883" cy="3401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40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1870" y="5431751"/>
            <a:ext cx="3495849" cy="3208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87977" y="5812751"/>
            <a:ext cx="6463321" cy="359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57" y="3750021"/>
            <a:ext cx="283282" cy="2073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985" y="3683696"/>
            <a:ext cx="4101350" cy="3401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5" name="Picture 44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985" y="4150171"/>
            <a:ext cx="3495849" cy="3208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71092" y="4531171"/>
            <a:ext cx="6463321" cy="359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3000" y="6517681"/>
            <a:ext cx="6122867" cy="30274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99810" y="202474"/>
            <a:ext cx="5633620" cy="3402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e^u$ and $e^d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7"/>
  <p:tag name="PICTUREFILESIZE" val="849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d downtick factor&#10;$e^d=0.96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8"/>
  <p:tag name="PICTUREFILESIZE" val="2414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ith uptick factor $e^u=1.06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4"/>
  <p:tag name="PICTUREFILESIZE" val="2142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uppose} we are tracking an asset, modele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8"/>
  <p:tag name="PICTUREFILESIZE" val="3317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ay} risk-free factor $e^r=1.03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8"/>
  <p:tag name="PICTUREFILESIZE" val="2157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risk-neutral uptick probability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9"/>
  <p:tag name="PICTUREFILESIZE" val="3493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56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3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risk-neutral expected value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1"/>
  <p:tag name="PICTUREFILESIZE" val="3387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uppose} our market analyst tells u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1"/>
  <p:tag name="PICTUREFILESIZE" val="2759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 asset that pay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5"/>
  <p:tag name="PICTUREFILESIZE" val="1424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$2 on uptick and \$1 on downtick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2"/>
  <p:tag name="PICTUREFILESIZE" val="2710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08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Delta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4"/>
  <p:tag name="PICTUREFILESIZE" val="1822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 asset that pay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5"/>
  <p:tag name="PICTUREFILESIZE" val="1424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$2 on uptick and \$1 on downtick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2"/>
  <p:tag name="PICTUREFILESIZE" val="2710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price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7"/>
  <p:tag name="PICTUREFILESIZE" val="1728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 asset that pay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5"/>
  <p:tag name="PICTUREFILESIZE" val="1424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$2 on uptick and \$1 on downtick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2"/>
  <p:tag name="PICTUREFILESIZE" val="2710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56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5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d downtick factor&#10;$e^d=0.96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8"/>
  <p:tag name="PICTUREFILESIZE" val="2414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ith uptick factor $e^u=1.06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4"/>
  <p:tag name="PICTUREFILESIZE" val="2142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uppose} we are tracking an asset, modele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8"/>
  <p:tag name="PICTUREFILESIZE" val="3317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risk-neutral uptick probability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9"/>
  <p:tag name="PICTUREFILESIZE" val="3493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56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5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risk-neutral expected value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1"/>
  <p:tag name="PICTUREFILESIZE" val="3387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 asset that pay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5"/>
  <p:tag name="PICTUREFILESIZE" val="1424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$1 on uptick and \$1 on downtick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2"/>
  <p:tag name="PICTUREFILESIZE" val="2693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at the annual drift and volatility of a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3"/>
  <p:tag name="PICTUREFILESIZE" val="28887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08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Delta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4"/>
  <p:tag name="PICTUREFILESIZE" val="18227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 asset that pay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5"/>
  <p:tag name="PICTUREFILESIZE" val="1424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$1 on uptick and \$1 on downtick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2"/>
  <p:tag name="PICTUREFILESIZE" val="2693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price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7"/>
  <p:tag name="PICTUREFILESIZE" val="1728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 asset that pay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5"/>
  <p:tag name="PICTUREFILESIZE" val="1424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$1 on uptick and \$1 on downtick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2"/>
  <p:tag name="PICTUREFILESIZE" val="2693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NOTE}: This is a risk-free asset!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4"/>
  <p:tag name="PICTUREFILESIZE" val="2202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ay} risk-free factor $e^r=1.03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8"/>
  <p:tag name="PICTUREFILESIZE" val="2157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certain asset are $0.05$ and $0.22$, respectively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8"/>
  <p:tag name="PICTUREFILESIZE" val="3253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uppose} we have decided to use a 65-35 model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3537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ith 365 subperiods per year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9"/>
  <p:tag name="PICTUREFILESIZE" val="2360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alibrate} the (one-day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4"/>
  <p:tag name="PICTUREFILESIZE" val="1960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uptick and downtick factors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6"/>
  <p:tag name="PICTUREFILESIZE" val="2243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3082</TotalTime>
  <Words>9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362</cp:revision>
  <dcterms:created xsi:type="dcterms:W3CDTF">2007-11-29T22:28:17Z</dcterms:created>
  <dcterms:modified xsi:type="dcterms:W3CDTF">2012-04-25T14:35:08Z</dcterms:modified>
</cp:coreProperties>
</file>