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C843DF2-1046-4EFB-8C05-317AE80D5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49E43-EE61-41D4-9D25-2532A9F41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3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9067F-4476-4779-B1C9-1F55EE964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81D87-6660-4468-B3AF-3190BD615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7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86000-3D7D-4126-BD16-4BD7B3DCD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8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641E9-5056-4A88-837D-BDA851327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0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A00BA-D714-4F01-9015-9E1FF91A2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5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154AB-CC40-48F7-82E9-F75D36752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3A5A-ED2E-477C-92BB-F1C4028A8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9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0F02-F78A-4E6D-8582-8AA519BF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6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664E-6446-4742-85C5-C19F297C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9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5D22E-C617-4D8B-94A2-EC7BA237C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8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0238D3-876F-4008-93F8-2CAD913D0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image" Target="../media/image6.png"/><Relationship Id="rId39" Type="http://schemas.openxmlformats.org/officeDocument/2006/relationships/image" Target="../media/image19.png"/><Relationship Id="rId3" Type="http://schemas.openxmlformats.org/officeDocument/2006/relationships/tags" Target="../tags/tag4.xml"/><Relationship Id="rId21" Type="http://schemas.openxmlformats.org/officeDocument/2006/relationships/image" Target="../media/image1.png"/><Relationship Id="rId34" Type="http://schemas.openxmlformats.org/officeDocument/2006/relationships/image" Target="../media/image14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image" Target="../media/image5.png"/><Relationship Id="rId33" Type="http://schemas.openxmlformats.org/officeDocument/2006/relationships/image" Target="../media/image13.png"/><Relationship Id="rId38" Type="http://schemas.openxmlformats.org/officeDocument/2006/relationships/image" Target="../media/image18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9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4.png"/><Relationship Id="rId32" Type="http://schemas.openxmlformats.org/officeDocument/2006/relationships/image" Target="../media/image12.png"/><Relationship Id="rId37" Type="http://schemas.openxmlformats.org/officeDocument/2006/relationships/image" Target="../media/image17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3.png"/><Relationship Id="rId28" Type="http://schemas.openxmlformats.org/officeDocument/2006/relationships/image" Target="../media/image8.png"/><Relationship Id="rId36" Type="http://schemas.openxmlformats.org/officeDocument/2006/relationships/image" Target="../media/image16.pn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11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2.png"/><Relationship Id="rId27" Type="http://schemas.openxmlformats.org/officeDocument/2006/relationships/image" Target="../media/image7.png"/><Relationship Id="rId30" Type="http://schemas.openxmlformats.org/officeDocument/2006/relationships/image" Target="../media/image10.png"/><Relationship Id="rId35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image" Target="../media/image20.png"/><Relationship Id="rId26" Type="http://schemas.openxmlformats.org/officeDocument/2006/relationships/image" Target="../media/image26.png"/><Relationship Id="rId3" Type="http://schemas.openxmlformats.org/officeDocument/2006/relationships/tags" Target="../tags/tag23.xml"/><Relationship Id="rId21" Type="http://schemas.openxmlformats.org/officeDocument/2006/relationships/image" Target="../media/image23.png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1.png"/><Relationship Id="rId33" Type="http://schemas.openxmlformats.org/officeDocument/2006/relationships/image" Target="../media/image33.png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image" Target="../media/image22.png"/><Relationship Id="rId29" Type="http://schemas.openxmlformats.org/officeDocument/2006/relationships/image" Target="../media/image29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image" Target="../media/image25.png"/><Relationship Id="rId32" Type="http://schemas.openxmlformats.org/officeDocument/2006/relationships/image" Target="../media/image32.png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image" Target="../media/image6.png"/><Relationship Id="rId28" Type="http://schemas.openxmlformats.org/officeDocument/2006/relationships/image" Target="../media/image28.png"/><Relationship Id="rId10" Type="http://schemas.openxmlformats.org/officeDocument/2006/relationships/tags" Target="../tags/tag30.xml"/><Relationship Id="rId19" Type="http://schemas.openxmlformats.org/officeDocument/2006/relationships/image" Target="../media/image21.png"/><Relationship Id="rId31" Type="http://schemas.openxmlformats.org/officeDocument/2006/relationships/image" Target="../media/image31.png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image" Target="../media/image24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3FC9AF-5534-49BC-A782-58D650E712A1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Pricing/hedging in many subperiods</a:t>
            </a:r>
          </a:p>
          <a:p>
            <a:pPr algn="ctr" eaLnBrk="1" hangingPunct="1"/>
            <a:r>
              <a:rPr lang="en-US" sz="2400"/>
              <a:t>Part 2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3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3A91D7-6AB5-4F85-9A0F-0AA233307B8E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5" name="Rectangle 18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19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7" name="Picture 12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38" y="134938"/>
            <a:ext cx="6113462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13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5625"/>
            <a:ext cx="812006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971" y="127000"/>
            <a:ext cx="1419231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408" y="4091849"/>
            <a:ext cx="8611581" cy="3213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73" y="1009650"/>
            <a:ext cx="8801153" cy="3599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2" name="Picture 15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467350"/>
            <a:ext cx="30321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73" y="1468438"/>
            <a:ext cx="7721927" cy="3599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3822" y="1908175"/>
            <a:ext cx="7741578" cy="321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3822" y="2283173"/>
            <a:ext cx="5714353" cy="3599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6" name="Picture 159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688" y="5392738"/>
            <a:ext cx="404971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158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835650"/>
            <a:ext cx="303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160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688" y="5856288"/>
            <a:ext cx="5184775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9" name="Picture 170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4503738"/>
            <a:ext cx="50895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0" name="Picture 165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63" y="6332538"/>
            <a:ext cx="284162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1" name="Picture 166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688" y="6276975"/>
            <a:ext cx="4408487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2" name="Picture 169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4937125"/>
            <a:ext cx="56197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73" y="2782888"/>
            <a:ext cx="8499710" cy="321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94" name="Picture 174" descr="txp_fi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988" y="3200400"/>
            <a:ext cx="333057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5" name="Picture 176" descr="txp_fi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3606800"/>
            <a:ext cx="70024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65EC07-D273-4A5A-8D48-02DC4CBDD42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971" y="127000"/>
            <a:ext cx="1419231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2" name="Picture 6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4938"/>
            <a:ext cx="569595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00" y="1984375"/>
            <a:ext cx="7987078" cy="3600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3896" y="2405063"/>
            <a:ext cx="6946096" cy="3599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5" name="Picture 3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392238"/>
            <a:ext cx="88011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6" name="Picture 4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92538"/>
            <a:ext cx="30321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3733800"/>
            <a:ext cx="7039654" cy="3213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8" name="Picture 45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79975"/>
            <a:ext cx="303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9" name="Picture 6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00613"/>
            <a:ext cx="577215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0" name="Picture 67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5754688"/>
            <a:ext cx="666115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1" name="Picture 66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6211888"/>
            <a:ext cx="522287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2" name="Picture 58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4173538"/>
            <a:ext cx="77216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906" y="3012191"/>
            <a:ext cx="8024411" cy="3406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14" name="Picture 62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3088"/>
            <a:ext cx="7191375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5" name="Picture 64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54088"/>
            <a:ext cx="719137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6" name="Picture 70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050" y="5302250"/>
            <a:ext cx="48831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ne year from today, is \$1.02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2"/>
  <p:tag name="PICTUREFILESIZE" val="2313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nnual drif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4"/>
  <p:tag name="PICTUREFILESIZE" val="1566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ree-month volatility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2113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(In the following problem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2239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ree-month drif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3"/>
  <p:tag name="PICTUREFILESIZE" val="1702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use} three-month = 0.25 yrs.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7"/>
  <p:tag name="PICTUREFILESIZE" val="21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at is, {\color[rgb]{0,.8,0}assume} that $1.02$ is the exponentia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9"/>
  <p:tag name="PICTUREFILESIZE" val="3232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T} of the drift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6"/>
  <p:tag name="PICTUREFILESIZE" val="1405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X$ represent the price, th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2255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but rather} of the ``augmented'' drif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0"/>
  <p:tag name="PICTUREFILESIZE" val="2814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8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analyze a particular stock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1"/>
  <p:tag name="PICTUREFILESIZE" val="2325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ssume} that the annualized drift is 2.5\%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2"/>
  <p:tag name="PICTUREFILESIZE" val="3189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at the annualized volatility is 40\%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7"/>
  <p:tag name="PICTUREFILESIZE" val="2891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ssume} that the current price is \$5 per shar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3490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6 hour uptick and downtick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2"/>
  <p:tag name="PICTUREFILESIZE" val="2792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 a summation expr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5"/>
  <p:tag name="PICTUREFILESIZE" val="2350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onths from now, of some financial asse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9"/>
  <p:tag name="PICTUREFILESIZE" val="2936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for the expected price of the stock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2"/>
  <p:tag name="PICTUREFILESIZE" val="2642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the end of the $100$ day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6"/>
  <p:tag name="PICTUREFILESIZE" val="2001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factors that calibrate to the above data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8"/>
  <p:tag name="PICTUREFILESIZE" val="2884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Use} the&#10;70-30 400-subperiod CRR mode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4"/>
  <p:tag name="PICTUREFILESIZE" val="3136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ver a time interval that starts today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0"/>
  <p:tag name="PICTUREFILESIZE" val="2830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extends 100 days into the futur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0"/>
  <p:tag name="PICTUREFILESIZE" val="2811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binomial coefficien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8"/>
  <p:tag name="PICTUREFILESIZE" val="197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ssume} that the annualized volatility is $0.3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5"/>
  <p:tag name="PICTUREFILESIZE" val="3388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ssume} that the expected annual return is 2\%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3566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at is, {\color[rgb]{0,.8,0}assume} that,&#10;{\color[rgb]{0,.8,0}if} you invest \$1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8"/>
  <p:tag name="PICTUREFILESIZE" val="305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asset today, {\color[rgb]{0,.8,0}then} its expected  valu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9"/>
  <p:tag name="PICTUREFILESIZE" val="3011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3097</TotalTime>
  <Words>11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367</cp:revision>
  <dcterms:created xsi:type="dcterms:W3CDTF">2007-11-29T22:28:17Z</dcterms:created>
  <dcterms:modified xsi:type="dcterms:W3CDTF">2011-11-27T01:49:25Z</dcterms:modified>
</cp:coreProperties>
</file>