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0B0C5E1-A924-4B2F-AAC1-3C4AFBDB5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12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4E04-7A1C-4412-A78A-D5888E0A9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5652D-5F9F-494C-8940-0E93715A1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2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4FA7A-5212-42A6-B32E-136FB3605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61062-E0E6-4335-8D07-799D58FC2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4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450C-79E1-437F-85A2-370D3AC9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8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DDFAB-B7F1-46BF-9C9D-D73F62FE8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3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C6754-2C67-4636-ACD1-3A474DB0E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0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AD1E-92B3-4654-AF1F-12A9177D5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3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569E-E878-457A-B460-00DDC8738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64D55-5A03-4D43-8FD9-860A465CA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9E5D9-63F1-49D3-9DC7-2BFBA46A2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9D61C8-F0E4-4BF5-B9E2-760FBDBFB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5.png"/><Relationship Id="rId39" Type="http://schemas.openxmlformats.org/officeDocument/2006/relationships/image" Target="../media/image18.png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7.xml"/><Relationship Id="rId34" Type="http://schemas.openxmlformats.org/officeDocument/2006/relationships/image" Target="../media/image13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38" Type="http://schemas.openxmlformats.org/officeDocument/2006/relationships/image" Target="../media/image17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6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10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1.png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7928EC-D3BF-412B-8370-E053D8B6349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  <a:endParaRPr lang="en-US" sz="2400"/>
          </a:p>
          <a:p>
            <a:pPr algn="ctr" eaLnBrk="1" hangingPunct="1"/>
            <a:r>
              <a:rPr lang="en-US" sz="2400"/>
              <a:t>Testing</a:t>
            </a:r>
          </a:p>
          <a:p>
            <a:pPr algn="ctr" eaLnBrk="1" hangingPunct="1"/>
            <a:r>
              <a:rPr lang="en-US" sz="2400"/>
              <a:t>the Black-Scholes formula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54A4FA-8111-40DB-9E45-D7A44C040A9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0167" y="51148"/>
            <a:ext cx="6407033" cy="3401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7" name="Rectangle 3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219200"/>
            <a:ext cx="7030303" cy="3401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9667" y="1600200"/>
            <a:ext cx="3477739" cy="3208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87" y="76200"/>
            <a:ext cx="1418853" cy="2837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5808" y="433388"/>
            <a:ext cx="4384637" cy="3027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48" y="3328003"/>
            <a:ext cx="7860998" cy="3208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4742" y="3708987"/>
            <a:ext cx="4686649" cy="3594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48" y="2892350"/>
            <a:ext cx="7483931" cy="359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584" y="2969658"/>
            <a:ext cx="303148" cy="2077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402" y="5917389"/>
            <a:ext cx="7860998" cy="3208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4742" y="6298373"/>
            <a:ext cx="4686649" cy="3594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48" y="5481736"/>
            <a:ext cx="7520902" cy="359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80" y="5573406"/>
            <a:ext cx="284557" cy="2082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48" y="4156924"/>
            <a:ext cx="8028570" cy="3400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48" y="4995124"/>
            <a:ext cx="8048799" cy="3775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872" y="4172950"/>
            <a:ext cx="303907" cy="2845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48" y="4502675"/>
            <a:ext cx="6384720" cy="4159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500" y="1990838"/>
            <a:ext cx="8838821" cy="3600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9830" y="2384724"/>
            <a:ext cx="4353202" cy="4349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16372" y="822120"/>
            <a:ext cx="6122840" cy="3208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3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ice} a $0.25$-year call option on the sto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6"/>
  <p:tag name="PICTUREFILESIZE" val="2978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a strike price of \$1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1993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a 3-subperiod 50-50 CRR model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8"/>
  <p:tag name="PICTUREFILESIZE" val="2978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alibrate} the uptick and downtick factor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5"/>
  <p:tag name="PICTUREFILESIZE" val="3275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n which each subperiod is 1/12 of a ye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6"/>
  <p:tag name="PICTUREFILESIZE" val="3092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e^u$ and $e^d$, of a 50-50 CRR mode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49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Assume} that \$1 invested risk-free for one yea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7"/>
  <p:tag name="PICTUREFILESIZE" val="357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that, on a certain sto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9"/>
  <p:tag name="PICTUREFILESIZE" val="2565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rows to $e^{0.015}$ dollar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910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the annual volatility is $0.3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4"/>
  <p:tag name="PICTUREFILESIZE" val="2429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that the current share pric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2840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stock is \$1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4"/>
  <p:tag name="PICTUREFILESIZE" val="144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62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annual drift is $0.0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2"/>
  <p:tag name="PICTUREFILESIZE" val="1679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price} a $0.25$-year call option on the stock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6"/>
  <p:tag name="PICTUREFILESIZE" val="297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a strike price of \$1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8"/>
  <p:tag name="PICTUREFILESIZE" val="1993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the B-S Option Pricing Formula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6"/>
  <p:tag name="PICTUREFILESIZE" val="3028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372</cp:revision>
  <dcterms:created xsi:type="dcterms:W3CDTF">2007-11-29T22:28:17Z</dcterms:created>
  <dcterms:modified xsi:type="dcterms:W3CDTF">2011-11-27T01:57:57Z</dcterms:modified>
</cp:coreProperties>
</file>