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7315200" cy="9601200"/>
  <p:custDataLst>
    <p:tags r:id="rId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51" autoAdjust="0"/>
    <p:restoredTop sz="95387" autoAdjust="0"/>
  </p:normalViewPr>
  <p:slideViewPr>
    <p:cSldViewPr>
      <p:cViewPr varScale="1">
        <p:scale>
          <a:sx n="76" d="100"/>
          <a:sy n="76" d="100"/>
        </p:scale>
        <p:origin x="-10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5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5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5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546D9D5F-70D7-430B-9C22-229CFBFD5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36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AC4D2-88EC-4C54-87AF-BA1115DB2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27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D110C-55E3-45F6-A99A-5C0521EE1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32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4EE78-FD9C-4FB1-9A05-05E70CA94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8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B8BF3-9DA1-4DB5-B9AD-CD6B25775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00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26076-D397-40E8-BAA4-013D3E408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1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8EEAD-8E79-49E7-8285-06B1B66E5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96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F89CD-A026-4CF6-9C7A-8A0AC4652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2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EBE97-E75A-4138-83E1-6864F0E64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61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A1135-CE00-4FAD-9B3D-BA634E7C9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0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78137-AFEC-421F-BE2D-1A5FA87FA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7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76AF5-6C93-4C70-A06A-8770BD88C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21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BB45841-C60A-405B-A3EC-51BF48801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image" Target="../media/image3.png"/><Relationship Id="rId39" Type="http://schemas.openxmlformats.org/officeDocument/2006/relationships/image" Target="../media/image16.png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34" Type="http://schemas.openxmlformats.org/officeDocument/2006/relationships/image" Target="../media/image11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2.png"/><Relationship Id="rId33" Type="http://schemas.openxmlformats.org/officeDocument/2006/relationships/image" Target="../media/image10.png"/><Relationship Id="rId38" Type="http://schemas.openxmlformats.org/officeDocument/2006/relationships/image" Target="../media/image15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image" Target="../media/image6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1.png"/><Relationship Id="rId32" Type="http://schemas.openxmlformats.org/officeDocument/2006/relationships/image" Target="../media/image9.png"/><Relationship Id="rId37" Type="http://schemas.openxmlformats.org/officeDocument/2006/relationships/image" Target="../media/image14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Layout" Target="../slideLayouts/slideLayout7.xml"/><Relationship Id="rId28" Type="http://schemas.openxmlformats.org/officeDocument/2006/relationships/image" Target="../media/image5.png"/><Relationship Id="rId36" Type="http://schemas.openxmlformats.org/officeDocument/2006/relationships/image" Target="../media/image13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8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image" Target="../media/image4.png"/><Relationship Id="rId30" Type="http://schemas.openxmlformats.org/officeDocument/2006/relationships/image" Target="../media/image7.png"/><Relationship Id="rId35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image" Target="../media/image2.png"/><Relationship Id="rId26" Type="http://schemas.openxmlformats.org/officeDocument/2006/relationships/image" Target="../media/image24.png"/><Relationship Id="rId3" Type="http://schemas.openxmlformats.org/officeDocument/2006/relationships/tags" Target="../tags/tag26.xml"/><Relationship Id="rId21" Type="http://schemas.openxmlformats.org/officeDocument/2006/relationships/image" Target="../media/image19.png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image" Target="../media/image18.png"/><Relationship Id="rId25" Type="http://schemas.openxmlformats.org/officeDocument/2006/relationships/image" Target="../media/image23.png"/><Relationship Id="rId2" Type="http://schemas.openxmlformats.org/officeDocument/2006/relationships/tags" Target="../tags/tag25.xml"/><Relationship Id="rId16" Type="http://schemas.openxmlformats.org/officeDocument/2006/relationships/image" Target="../media/image17.png"/><Relationship Id="rId20" Type="http://schemas.openxmlformats.org/officeDocument/2006/relationships/image" Target="../media/image8.pn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24" Type="http://schemas.openxmlformats.org/officeDocument/2006/relationships/image" Target="../media/image22.png"/><Relationship Id="rId5" Type="http://schemas.openxmlformats.org/officeDocument/2006/relationships/tags" Target="../tags/tag28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21.png"/><Relationship Id="rId10" Type="http://schemas.openxmlformats.org/officeDocument/2006/relationships/tags" Target="../tags/tag33.xml"/><Relationship Id="rId19" Type="http://schemas.openxmlformats.org/officeDocument/2006/relationships/image" Target="../media/image3.png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Relationship Id="rId2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image" Target="../media/image2.png"/><Relationship Id="rId26" Type="http://schemas.openxmlformats.org/officeDocument/2006/relationships/image" Target="../media/image32.png"/><Relationship Id="rId3" Type="http://schemas.openxmlformats.org/officeDocument/2006/relationships/tags" Target="../tags/tag40.xml"/><Relationship Id="rId21" Type="http://schemas.openxmlformats.org/officeDocument/2006/relationships/image" Target="../media/image27.png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image" Target="../media/image26.png"/><Relationship Id="rId25" Type="http://schemas.openxmlformats.org/officeDocument/2006/relationships/image" Target="../media/image31.png"/><Relationship Id="rId2" Type="http://schemas.openxmlformats.org/officeDocument/2006/relationships/tags" Target="../tags/tag39.xml"/><Relationship Id="rId16" Type="http://schemas.openxmlformats.org/officeDocument/2006/relationships/image" Target="../media/image25.png"/><Relationship Id="rId20" Type="http://schemas.openxmlformats.org/officeDocument/2006/relationships/image" Target="../media/image8.pn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image" Target="../media/image30.png"/><Relationship Id="rId5" Type="http://schemas.openxmlformats.org/officeDocument/2006/relationships/tags" Target="../tags/tag42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29.png"/><Relationship Id="rId10" Type="http://schemas.openxmlformats.org/officeDocument/2006/relationships/tags" Target="../tags/tag47.xml"/><Relationship Id="rId19" Type="http://schemas.openxmlformats.org/officeDocument/2006/relationships/image" Target="../media/image3.pn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tags" Target="../tags/tag69.xml"/><Relationship Id="rId26" Type="http://schemas.openxmlformats.org/officeDocument/2006/relationships/image" Target="../media/image36.png"/><Relationship Id="rId3" Type="http://schemas.openxmlformats.org/officeDocument/2006/relationships/tags" Target="../tags/tag54.xml"/><Relationship Id="rId21" Type="http://schemas.openxmlformats.org/officeDocument/2006/relationships/image" Target="../media/image34.png"/><Relationship Id="rId34" Type="http://schemas.openxmlformats.org/officeDocument/2006/relationships/image" Target="../media/image44.png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2" Type="http://schemas.openxmlformats.org/officeDocument/2006/relationships/tags" Target="../tags/tag53.xml"/><Relationship Id="rId16" Type="http://schemas.openxmlformats.org/officeDocument/2006/relationships/tags" Target="../tags/tag67.xml"/><Relationship Id="rId20" Type="http://schemas.openxmlformats.org/officeDocument/2006/relationships/image" Target="../media/image33.png"/><Relationship Id="rId29" Type="http://schemas.openxmlformats.org/officeDocument/2006/relationships/image" Target="../media/image39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24" Type="http://schemas.openxmlformats.org/officeDocument/2006/relationships/image" Target="../media/image8.png"/><Relationship Id="rId32" Type="http://schemas.openxmlformats.org/officeDocument/2006/relationships/image" Target="../media/image42.png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23" Type="http://schemas.openxmlformats.org/officeDocument/2006/relationships/image" Target="../media/image3.png"/><Relationship Id="rId28" Type="http://schemas.openxmlformats.org/officeDocument/2006/relationships/image" Target="../media/image38.png"/><Relationship Id="rId10" Type="http://schemas.openxmlformats.org/officeDocument/2006/relationships/tags" Target="../tags/tag61.xml"/><Relationship Id="rId19" Type="http://schemas.openxmlformats.org/officeDocument/2006/relationships/slideLayout" Target="../slideLayouts/slideLayout7.xml"/><Relationship Id="rId31" Type="http://schemas.openxmlformats.org/officeDocument/2006/relationships/image" Target="../media/image41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image" Target="../media/image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tags" Target="../tags/tag72.xml"/><Relationship Id="rId21" Type="http://schemas.openxmlformats.org/officeDocument/2006/relationships/image" Target="../media/image49.png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2" Type="http://schemas.openxmlformats.org/officeDocument/2006/relationships/tags" Target="../tags/tag71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48.png"/><Relationship Id="rId29" Type="http://schemas.openxmlformats.org/officeDocument/2006/relationships/image" Target="../media/image57.png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24" Type="http://schemas.openxmlformats.org/officeDocument/2006/relationships/image" Target="../media/image52.png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10" Type="http://schemas.openxmlformats.org/officeDocument/2006/relationships/tags" Target="../tags/tag79.xml"/><Relationship Id="rId19" Type="http://schemas.openxmlformats.org/officeDocument/2006/relationships/image" Target="../media/image47.png"/><Relationship Id="rId31" Type="http://schemas.openxmlformats.org/officeDocument/2006/relationships/image" Target="../media/image59.png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Relationship Id="rId22" Type="http://schemas.openxmlformats.org/officeDocument/2006/relationships/image" Target="../media/image50.png"/><Relationship Id="rId27" Type="http://schemas.openxmlformats.org/officeDocument/2006/relationships/image" Target="../media/image55.png"/><Relationship Id="rId30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E414A7-2061-4B08-A14E-93C86887DF33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167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/>
              <a:t>Financial Mathematics</a:t>
            </a:r>
          </a:p>
          <a:p>
            <a:pPr algn="ctr" eaLnBrk="1" hangingPunct="1"/>
            <a:r>
              <a:rPr lang="en-US" sz="2400"/>
              <a:t>Preliminaries to</a:t>
            </a:r>
          </a:p>
          <a:p>
            <a:pPr algn="ctr" eaLnBrk="1" hangingPunct="1"/>
            <a:r>
              <a:rPr lang="en-US" sz="2400"/>
              <a:t>the Triangular Central Limit Theorem</a:t>
            </a:r>
          </a:p>
          <a:p>
            <a:pPr algn="ctr" eaLnBrk="1" hangingPunct="1"/>
            <a:r>
              <a:rPr lang="en-US" sz="2400"/>
              <a:t>and a first proof of Black-Scholes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1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6425" y="6245225"/>
            <a:ext cx="460375" cy="452438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D0DBF6-E1E0-4592-B913-E3D1AFA159B9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3075" name="Rectangle 2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2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7" name="Picture 3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76200"/>
            <a:ext cx="4532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6147" y="656633"/>
            <a:ext cx="302984" cy="2076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5768" y="1140529"/>
            <a:ext cx="303363" cy="2840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122" y="104601"/>
            <a:ext cx="1418467" cy="2836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3225" y="543621"/>
            <a:ext cx="3740129" cy="3774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3225" y="1127725"/>
            <a:ext cx="4098737" cy="3773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3225" y="1731187"/>
            <a:ext cx="4042552" cy="3773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4728" y="1794095"/>
            <a:ext cx="284403" cy="2081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132" y="2473843"/>
            <a:ext cx="1418087" cy="2836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2346" y="2325497"/>
            <a:ext cx="3760647" cy="6042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2325" y="2524835"/>
            <a:ext cx="302984" cy="2076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1946" y="3165476"/>
            <a:ext cx="303363" cy="2840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0906" y="3956792"/>
            <a:ext cx="284403" cy="2081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2346" y="3024352"/>
            <a:ext cx="4117733" cy="604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2346" y="3770694"/>
            <a:ext cx="4061058" cy="6041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135" y="4863181"/>
            <a:ext cx="1417707" cy="2835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2346" y="4714835"/>
            <a:ext cx="4760428" cy="6041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2138" y="4914173"/>
            <a:ext cx="302984" cy="2076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1759" y="5567340"/>
            <a:ext cx="303363" cy="2840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0719" y="6371182"/>
            <a:ext cx="284403" cy="2081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2346" y="5437169"/>
            <a:ext cx="5120857" cy="6042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2346" y="6173508"/>
            <a:ext cx="5064185" cy="6042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6425" y="6245225"/>
            <a:ext cx="460375" cy="452438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83D2C9-FC94-4D9E-B139-0499B85D12FE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4099" name="Rectangle 2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325" y="1013686"/>
            <a:ext cx="1417327" cy="283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9597" y="865340"/>
            <a:ext cx="5270853" cy="62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2138" y="1064678"/>
            <a:ext cx="302984" cy="2076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1759" y="1730371"/>
            <a:ext cx="303363" cy="2840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0719" y="2546739"/>
            <a:ext cx="284403" cy="2081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9217" y="1574886"/>
            <a:ext cx="5630555" cy="6234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9217" y="2348368"/>
            <a:ext cx="5573879" cy="6234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139" y="4136842"/>
            <a:ext cx="1416947" cy="2833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9577" y="3988496"/>
            <a:ext cx="6007297" cy="6041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2138" y="4187834"/>
            <a:ext cx="302984" cy="2076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1759" y="4778371"/>
            <a:ext cx="303363" cy="2840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0719" y="5594739"/>
            <a:ext cx="284403" cy="2081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8627" y="4666202"/>
            <a:ext cx="6368507" cy="6043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8628" y="5415676"/>
            <a:ext cx="6311836" cy="6043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6425" y="6245225"/>
            <a:ext cx="460375" cy="452438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11DAB2-2756-4B36-A167-55916342A98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5123" name="Rectangle 2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Rectangle 2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514" y="643124"/>
            <a:ext cx="1416947" cy="2833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9000" y="457200"/>
            <a:ext cx="5574659" cy="6802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2138" y="694116"/>
            <a:ext cx="302984" cy="2076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1759" y="1521130"/>
            <a:ext cx="303363" cy="2840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0719" y="2527430"/>
            <a:ext cx="284403" cy="2081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328" y="4060642"/>
            <a:ext cx="1416567" cy="2833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9004" y="3912296"/>
            <a:ext cx="5064643" cy="6043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2138" y="4111634"/>
            <a:ext cx="302984" cy="2076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1759" y="4969393"/>
            <a:ext cx="303363" cy="2840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0719" y="5950687"/>
            <a:ext cx="284403" cy="2081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0512" y="1371600"/>
            <a:ext cx="5930201" cy="6799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0512" y="2286000"/>
            <a:ext cx="5873139" cy="6798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0513" y="4844698"/>
            <a:ext cx="5420193" cy="6040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0514" y="5745527"/>
            <a:ext cx="5363520" cy="6040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6425" y="6245225"/>
            <a:ext cx="460375" cy="452438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0E6BA2-1C57-490D-9070-40ABADF37D85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6147" name="Rectangle 2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2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325" y="275694"/>
            <a:ext cx="1417327" cy="283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2597" y="127348"/>
            <a:ext cx="4780046" cy="604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2138" y="326686"/>
            <a:ext cx="302984" cy="2076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1759" y="967327"/>
            <a:ext cx="303363" cy="2840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0719" y="1733591"/>
            <a:ext cx="284403" cy="2081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139" y="2626859"/>
            <a:ext cx="1416947" cy="2833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3355" y="2413348"/>
            <a:ext cx="3890029" cy="7365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1763" y="2677851"/>
            <a:ext cx="302984" cy="2076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1384" y="3318492"/>
            <a:ext cx="303363" cy="2840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0344" y="4084756"/>
            <a:ext cx="284403" cy="2081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3352" y="843684"/>
            <a:ext cx="5137071" cy="6040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3352" y="1536526"/>
            <a:ext cx="5080012" cy="6039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2977" y="3124124"/>
            <a:ext cx="4250077" cy="7366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2977" y="3809924"/>
            <a:ext cx="4193403" cy="736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28" y="5081825"/>
            <a:ext cx="1643719" cy="2833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6808" y="4933479"/>
            <a:ext cx="6043387" cy="603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74" y="6074853"/>
            <a:ext cx="1643278" cy="2833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5846" y="5923972"/>
            <a:ext cx="6084487" cy="6042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9DBEB0-7A8B-4944-B12E-28C358C149F4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7229" y="533400"/>
            <a:ext cx="5613448" cy="6044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2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35375"/>
            <a:ext cx="67278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76600"/>
            <a:ext cx="65198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2238" y="1600200"/>
            <a:ext cx="5670574" cy="3209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05" y="2022475"/>
            <a:ext cx="8014490" cy="3209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6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03475"/>
            <a:ext cx="69548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5825" y="2784475"/>
            <a:ext cx="3421076" cy="3968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8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52911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9122" y="4343400"/>
            <a:ext cx="2758331" cy="3775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9122" y="4727575"/>
            <a:ext cx="2758331" cy="3775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120" y="5105400"/>
            <a:ext cx="3855854" cy="377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82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72945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3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486400"/>
            <a:ext cx="87677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4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29300"/>
            <a:ext cx="83518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66" y="706438"/>
            <a:ext cx="1645041" cy="2836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186" name="Rectangle 2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7" name="Rectangle 2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1558&quot;&gt;&lt;property id=&quot;20148&quot; value=&quot;5&quot;/&gt;&lt;property id=&quot;20300&quot; value=&quot;Slide 2&quot;/&gt;&lt;property id=&quot;20307&quot; value=&quot;257&quot;/&gt;&lt;/object&gt;&lt;object type=&quot;3&quot; unique_id=&quot;11705&quot;&gt;&lt;property id=&quot;20148&quot; value=&quot;5&quot;/&gt;&lt;property id=&quot;20300&quot; value=&quot;Slide 3&quot;/&gt;&lt;property id=&quot;20307&quot; value=&quot;258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63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hbox{E}[{\color[rgb]{1,0,1}{\cal B}_{0.35,5}^{0.65,9}}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233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hbox{Var}[{\color[rgb]{1,0,1}{\cal B}_{0.35,5}^{0.65,9}}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2595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hbox{SD}[{\color[rgb]{1,0,1}{\cal B}_{0.35,5}^{0.65,9}}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2529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63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hbox{E}[\sum^{400}{\color[rgb]{1,0,1}{\cal B}_{0.35,5}^{0.65,9}}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2797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{\cal S}}:=&#10;{\color[rgb]{0,.8,0}\{}\hbox{standard PCRVs}{\color[rgb]{0,.8,0}\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890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hbox{Var}[\sum^{400}{\color[rgb]{1,0,1}{\cal B}_{0.35,5}^{0.65,9}}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3071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hbox{SD}[\sum^{400}{\color[rgb]{1,0,1}{\cal B}_{0.35,5}^{0.65,9}}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298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63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1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hbox{E}[\sum^{100}{\color[rgb]{1,0,1}{\cal B}_{0.35,5+3}^{0.65,9+3}}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3112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hbox{Var}[\sum^{100}{\color[rgb]{1,0,1}{\cal B}_{0.25,5+3}^{0.75,9+3}}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3368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hbox{SD}[\sum^{100}{\color[rgb]{1,0,1}{\cal B}_{0.35,5+3}^{0.65,9+3}}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3298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63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7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hbox{E}[250+\sum^{400}{\color[rgb]{1,0,1}{\cal B}_{0.35,5}^{0.65,9}}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326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hbox{Var}[250+\sum^{400}{\color[rgb]{1,0,1}{\cal B}_{0.35,5}^{0.65,9}}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3499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hbox{SD}[250+\sum^{400}{\color[rgb]{1,0,1}{\cal B}_{0.35,5}^{0.65,9}}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3413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63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6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hbox{E}[\sum^{400}{\color[rgb]{1,0,1}{\cal B}_{0.35,(7)(5)}^{0.65,(7)(9)}}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367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63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0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hbox{E}[7\sum^{400}{\color[rgb]{1,0,1}{\cal B}_{0.35,5}^{0.65,9}}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2900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hbox{Var}[\sum^{400}{\color[rgb]{1,0,1}{\cal B}_{0.35,(7)(5)}^{0.65,(7)(9)}}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3948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hbox{SD}[\sum^{400}{\color[rgb]{1,0,1}{\cal B}_{0.35,(7)(5)}^{0.65,(7)(9)}}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3859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63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4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hbox{Var}[7\sum^{400}{\color[rgb]{1,0,1}{\cal B}_{0.35,5}^{0.65,9}}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3147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hbox{SD}[7\sum^{400}{\color[rgb]{1,0,1}{\cal B}_{0.35,5}^{0.65,9}}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3073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63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1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hbox{E}[\exp({\color[rgb]{1,0,1}{\cal B}_{0.35,5}^{0.65,9}}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945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63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8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hbox{E}[{\color[rgb]{1,0,1}{\cal B}_{0.35,e^5}^{0.65,e^9}}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2533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\hbox{E}[8-3{\color[rgb]{1,0,1}{\cal S}}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610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hbox{Var}[\exp({\color[rgb]{1,0,1}{\cal B}_{0.35,5}^{0.65,9}}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3147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hbox{SD}[\exp({\color[rgb]{1,0,1}{\cal B}_{0.35,5}^{0.65,9}}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3094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hbox{Var}[{\color[rgb]{1,0,1}{\cal B}_{0.35,e^5}^{0.65,e^9}}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2812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hbox{SD}[{\color[rgb]{1,0,1}{\cal B}_{0.35,e^5}^{0.65,e^9}}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2733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63-1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34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hbox{E}[\prod^{400}(\exp({\color[rgb]{1,0,1}{\cal B}_{0.35,5}^{0.65,9}})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3561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63-1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4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hbox{E}[\exp(\sum^{400}({\color[rgb]{1,0,1}{\cal B}_{0.35,5}^{0.65,9}})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3575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\hbox{Var}[8-3{\color[rgb]{1,0,1}{\cal S}}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847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ay} $A\in{\cal B}^{0.3,4}_{0.7,1}$&#10;{\color[rgb]{0,.8,0}and}&#10;$B\in{\cal B}^{0.1,8}_{0.9,5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3121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distribution of $A+B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740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ssume} $A$ and $B$ are independe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639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+5$, $1+8$, $4+5$ and $4+8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1718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is is redundant, {\color[rgb]{0,.8,0}because}&#10;$1+8=4+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4"/>
  <p:tag name="PICTUREFILESIZE" val="2753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liminating this redudancy, we hav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749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+B\in\{6,9,12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402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it i.e.},&#10;{\color[rgb]{1,0,1}compute} each of thes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092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Pr}[A+B=6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075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Pr}[A+B=9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088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\hbox{SD}[8-3{\color[rgb]{1,0,1}{\cal S}}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773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$\hbox{Pr}[A+B=12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527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the possible values of $A+B$ a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754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The moral: {\color[rgb]{0,.8,0}When} and $B$ are indep., the dis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417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$A+B$ is det'd by the dist.s of $A$ and $B$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3166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63-1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22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3138</TotalTime>
  <Words>21</Words>
  <Application>Microsoft Office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adams</dc:creator>
  <cp:lastModifiedBy>adams</cp:lastModifiedBy>
  <cp:revision>377</cp:revision>
  <dcterms:created xsi:type="dcterms:W3CDTF">2007-11-29T22:28:17Z</dcterms:created>
  <dcterms:modified xsi:type="dcterms:W3CDTF">2011-11-27T02:11:31Z</dcterms:modified>
</cp:coreProperties>
</file>