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70" r:id="rId2"/>
    <p:sldId id="671" r:id="rId3"/>
    <p:sldId id="680" r:id="rId4"/>
    <p:sldId id="681" r:id="rId5"/>
    <p:sldId id="682" r:id="rId6"/>
    <p:sldId id="683" r:id="rId7"/>
    <p:sldId id="684" r:id="rId8"/>
    <p:sldId id="679" r:id="rId9"/>
  </p:sldIdLst>
  <p:sldSz cx="9144000" cy="6858000" type="screen4x3"/>
  <p:notesSz cx="7315200" cy="9601200"/>
  <p:custDataLst>
    <p:tags r:id="rId11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9.png"/><Relationship Id="rId3" Type="http://schemas.openxmlformats.org/officeDocument/2006/relationships/tags" Target="../tags/tag23.xml"/><Relationship Id="rId21" Type="http://schemas.openxmlformats.org/officeDocument/2006/relationships/image" Target="../media/image15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image" Target="../media/image1.pn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image" Target="../media/image14.png"/><Relationship Id="rId29" Type="http://schemas.openxmlformats.org/officeDocument/2006/relationships/image" Target="../media/image22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image" Target="../media/image18.png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17.png"/><Relationship Id="rId28" Type="http://schemas.openxmlformats.org/officeDocument/2006/relationships/image" Target="../media/image21.png"/><Relationship Id="rId10" Type="http://schemas.openxmlformats.org/officeDocument/2006/relationships/tags" Target="../tags/tag30.xml"/><Relationship Id="rId19" Type="http://schemas.openxmlformats.org/officeDocument/2006/relationships/image" Target="../media/image13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image" Target="../media/image16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32.png"/><Relationship Id="rId7" Type="http://schemas.openxmlformats.org/officeDocument/2006/relationships/tags" Target="../tags/tag44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8.png"/><Relationship Id="rId2" Type="http://schemas.openxmlformats.org/officeDocument/2006/relationships/tags" Target="../tags/tag39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image" Target="../media/image26.png"/><Relationship Id="rId10" Type="http://schemas.openxmlformats.org/officeDocument/2006/relationships/tags" Target="../tags/tag47.xml"/><Relationship Id="rId19" Type="http://schemas.openxmlformats.org/officeDocument/2006/relationships/image" Target="../media/image30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image" Target="../media/image25.png"/><Relationship Id="rId2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32.png"/><Relationship Id="rId18" Type="http://schemas.openxmlformats.org/officeDocument/2006/relationships/image" Target="../media/image33.png"/><Relationship Id="rId3" Type="http://schemas.openxmlformats.org/officeDocument/2006/relationships/tags" Target="../tags/tag51.xml"/><Relationship Id="rId21" Type="http://schemas.openxmlformats.org/officeDocument/2006/relationships/image" Target="../media/image31.png"/><Relationship Id="rId7" Type="http://schemas.openxmlformats.org/officeDocument/2006/relationships/tags" Target="../tags/tag5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7.png"/><Relationship Id="rId2" Type="http://schemas.openxmlformats.org/officeDocument/2006/relationships/tags" Target="../tags/tag50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image" Target="../media/image25.png"/><Relationship Id="rId10" Type="http://schemas.openxmlformats.org/officeDocument/2006/relationships/tags" Target="../tags/tag58.xml"/><Relationship Id="rId19" Type="http://schemas.openxmlformats.org/officeDocument/2006/relationships/image" Target="../media/image29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image" Target="../media/image24.png"/><Relationship Id="rId2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image" Target="../media/image32.png"/><Relationship Id="rId18" Type="http://schemas.openxmlformats.org/officeDocument/2006/relationships/image" Target="../media/image34.png"/><Relationship Id="rId3" Type="http://schemas.openxmlformats.org/officeDocument/2006/relationships/tags" Target="../tags/tag62.xml"/><Relationship Id="rId21" Type="http://schemas.openxmlformats.org/officeDocument/2006/relationships/image" Target="../media/image31.png"/><Relationship Id="rId7" Type="http://schemas.openxmlformats.org/officeDocument/2006/relationships/tags" Target="../tags/tag6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7.png"/><Relationship Id="rId2" Type="http://schemas.openxmlformats.org/officeDocument/2006/relationships/tags" Target="../tags/tag61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image" Target="../media/image25.png"/><Relationship Id="rId10" Type="http://schemas.openxmlformats.org/officeDocument/2006/relationships/tags" Target="../tags/tag69.xml"/><Relationship Id="rId19" Type="http://schemas.openxmlformats.org/officeDocument/2006/relationships/image" Target="../media/image29.png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image" Target="../media/image24.png"/><Relationship Id="rId2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tags" Target="../tags/tag73.xml"/><Relationship Id="rId21" Type="http://schemas.openxmlformats.org/officeDocument/2006/relationships/image" Target="../media/image32.png"/><Relationship Id="rId7" Type="http://schemas.openxmlformats.org/officeDocument/2006/relationships/tags" Target="../tags/tag77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35.png"/><Relationship Id="rId2" Type="http://schemas.openxmlformats.org/officeDocument/2006/relationships/tags" Target="../tags/tag72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image" Target="../media/image26.png"/><Relationship Id="rId10" Type="http://schemas.openxmlformats.org/officeDocument/2006/relationships/tags" Target="../tags/tag80.xml"/><Relationship Id="rId19" Type="http://schemas.openxmlformats.org/officeDocument/2006/relationships/image" Target="../media/image30.png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image" Target="../media/image25.png"/><Relationship Id="rId2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tags" Target="../tags/tag84.xml"/><Relationship Id="rId21" Type="http://schemas.openxmlformats.org/officeDocument/2006/relationships/image" Target="../media/image40.png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tags" Target="../tags/tag8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39.png"/><Relationship Id="rId29" Type="http://schemas.openxmlformats.org/officeDocument/2006/relationships/image" Target="../media/image1.png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image" Target="../media/image43.png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tags" Target="../tags/tag91.xml"/><Relationship Id="rId19" Type="http://schemas.openxmlformats.org/officeDocument/2006/relationships/image" Target="../media/image38.png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err="1" smtClean="0"/>
              <a:t>Antidifferentiation</a:t>
            </a:r>
            <a:r>
              <a:rPr lang="en-US" sz="2400" dirty="0" smtClean="0"/>
              <a:t> problems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524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127348"/>
            <a:ext cx="5725230" cy="283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73665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1712268"/>
            <a:ext cx="5649271" cy="283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2628" y="2215204"/>
            <a:ext cx="2683172" cy="6041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4722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3447823"/>
            <a:ext cx="5649292" cy="2834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2253" y="3950759"/>
            <a:ext cx="1963924" cy="982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37711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636" y="5352726"/>
            <a:ext cx="5744152" cy="2834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2041" y="5855662"/>
            <a:ext cx="1869864" cy="8499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0191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7592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65204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1510" y="630952"/>
            <a:ext cx="3401142" cy="4160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1654821"/>
            <a:ext cx="5932710" cy="377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171835"/>
            <a:ext cx="5932710" cy="377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146" y="675439"/>
            <a:ext cx="7501093" cy="4727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3403948"/>
            <a:ext cx="5838252" cy="3775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768" y="3852931"/>
            <a:ext cx="7727851" cy="43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6428" y="5174251"/>
            <a:ext cx="5818992" cy="3775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623234"/>
            <a:ext cx="8408884" cy="4727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8225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969059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72061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4993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0463" y="2091278"/>
            <a:ext cx="6348550" cy="10010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798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6887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41526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2118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02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315" y="77244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4572000" y="41148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514600" y="52578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743200" y="6858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1113511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84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8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789140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0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4572000" y="41148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514600" y="52578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2743200" y="6858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84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1711629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0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4572000" y="41148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514600" y="52578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2743200" y="16002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7" name="Picture 4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84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2397" y="4164904"/>
            <a:ext cx="150201" cy="1645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645" y="5716805"/>
            <a:ext cx="151104" cy="1655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343" y="4648200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1192" y="6198685"/>
            <a:ext cx="151406" cy="2266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7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0" y="77244"/>
            <a:ext cx="1644026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4572000" y="4572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514600" y="16002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" name="Picture 5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46" y="2895600"/>
            <a:ext cx="6140755" cy="3593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844" y="3265118"/>
            <a:ext cx="6840001" cy="359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4572000" y="4114800"/>
            <a:ext cx="0" cy="22860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514600" y="5257800"/>
            <a:ext cx="4114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52"/>
          <p:cNvSpPr>
            <a:spLocks/>
          </p:cNvSpPr>
          <p:nvPr/>
        </p:nvSpPr>
        <p:spPr bwMode="auto">
          <a:xfrm flipH="1"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" name="Picture 4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796" y="52192"/>
            <a:ext cx="6045708" cy="35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1074" y="2015385"/>
            <a:ext cx="207443" cy="3593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2" name="Freeform 52"/>
          <p:cNvSpPr>
            <a:spLocks/>
          </p:cNvSpPr>
          <p:nvPr/>
        </p:nvSpPr>
        <p:spPr bwMode="auto">
          <a:xfrm flipV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 flipH="1">
            <a:off x="2743200" y="4345110"/>
            <a:ext cx="3657600" cy="1827090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7 h 16297"/>
              <a:gd name="connsiteX1" fmla="*/ 3186 w 13409"/>
              <a:gd name="connsiteY1" fmla="*/ 4 h 16297"/>
              <a:gd name="connsiteX2" fmla="*/ 10054 w 13409"/>
              <a:gd name="connsiteY2" fmla="*/ 13047 h 16297"/>
              <a:gd name="connsiteX3" fmla="*/ 13409 w 13409"/>
              <a:gd name="connsiteY3" fmla="*/ 149 h 16297"/>
              <a:gd name="connsiteX0" fmla="*/ 0 w 13409"/>
              <a:gd name="connsiteY0" fmla="*/ 16295 h 16295"/>
              <a:gd name="connsiteX1" fmla="*/ 3186 w 13409"/>
              <a:gd name="connsiteY1" fmla="*/ 2 h 16295"/>
              <a:gd name="connsiteX2" fmla="*/ 10054 w 13409"/>
              <a:gd name="connsiteY2" fmla="*/ 13045 h 16295"/>
              <a:gd name="connsiteX3" fmla="*/ 13409 w 13409"/>
              <a:gd name="connsiteY3" fmla="*/ 147 h 16295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044 h 16294"/>
              <a:gd name="connsiteX3" fmla="*/ 13409 w 13409"/>
              <a:gd name="connsiteY3" fmla="*/ 146 h 16294"/>
              <a:gd name="connsiteX0" fmla="*/ 0 w 16117"/>
              <a:gd name="connsiteY0" fmla="*/ 15858 h 15858"/>
              <a:gd name="connsiteX1" fmla="*/ 5894 w 16117"/>
              <a:gd name="connsiteY1" fmla="*/ 11 h 15858"/>
              <a:gd name="connsiteX2" fmla="*/ 12762 w 16117"/>
              <a:gd name="connsiteY2" fmla="*/ 13054 h 15858"/>
              <a:gd name="connsiteX3" fmla="*/ 16117 w 16117"/>
              <a:gd name="connsiteY3" fmla="*/ 156 h 15858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12762 w 16117"/>
              <a:gd name="connsiteY1" fmla="*/ 12898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6117"/>
              <a:gd name="connsiteY0" fmla="*/ 15702 h 15702"/>
              <a:gd name="connsiteX1" fmla="*/ 6365 w 16117"/>
              <a:gd name="connsiteY1" fmla="*/ 6380 h 15702"/>
              <a:gd name="connsiteX2" fmla="*/ 16117 w 16117"/>
              <a:gd name="connsiteY2" fmla="*/ 0 h 15702"/>
              <a:gd name="connsiteX0" fmla="*/ 0 w 13922"/>
              <a:gd name="connsiteY0" fmla="*/ 15434 h 15434"/>
              <a:gd name="connsiteX1" fmla="*/ 4170 w 13922"/>
              <a:gd name="connsiteY1" fmla="*/ 6380 h 15434"/>
              <a:gd name="connsiteX2" fmla="*/ 13922 w 13922"/>
              <a:gd name="connsiteY2" fmla="*/ 0 h 15434"/>
              <a:gd name="connsiteX0" fmla="*/ 0 w 13455"/>
              <a:gd name="connsiteY0" fmla="*/ 13202 h 13202"/>
              <a:gd name="connsiteX1" fmla="*/ 4170 w 13455"/>
              <a:gd name="connsiteY1" fmla="*/ 4148 h 13202"/>
              <a:gd name="connsiteX2" fmla="*/ 13455 w 13455"/>
              <a:gd name="connsiteY2" fmla="*/ 0 h 13202"/>
              <a:gd name="connsiteX0" fmla="*/ 0 w 13455"/>
              <a:gd name="connsiteY0" fmla="*/ 13202 h 13325"/>
              <a:gd name="connsiteX1" fmla="*/ 5337 w 13455"/>
              <a:gd name="connsiteY1" fmla="*/ 12808 h 13325"/>
              <a:gd name="connsiteX2" fmla="*/ 13455 w 13455"/>
              <a:gd name="connsiteY2" fmla="*/ 0 h 13325"/>
              <a:gd name="connsiteX0" fmla="*/ 0 w 13455"/>
              <a:gd name="connsiteY0" fmla="*/ 13202 h 13910"/>
              <a:gd name="connsiteX1" fmla="*/ 5337 w 13455"/>
              <a:gd name="connsiteY1" fmla="*/ 12808 h 13910"/>
              <a:gd name="connsiteX2" fmla="*/ 13455 w 13455"/>
              <a:gd name="connsiteY2" fmla="*/ 0 h 13910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3"/>
              <a:gd name="connsiteX1" fmla="*/ 6178 w 13455"/>
              <a:gd name="connsiteY1" fmla="*/ 9862 h 13203"/>
              <a:gd name="connsiteX2" fmla="*/ 13455 w 13455"/>
              <a:gd name="connsiteY2" fmla="*/ 0 h 13203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139 w 13455"/>
              <a:gd name="connsiteY1" fmla="*/ 9683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8793 w 13455"/>
              <a:gd name="connsiteY1" fmla="*/ 8969 h 13202"/>
              <a:gd name="connsiteX2" fmla="*/ 13455 w 13455"/>
              <a:gd name="connsiteY2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455"/>
              <a:gd name="connsiteY0" fmla="*/ 13202 h 13202"/>
              <a:gd name="connsiteX1" fmla="*/ 13455 w 13455"/>
              <a:gd name="connsiteY1" fmla="*/ 0 h 13202"/>
              <a:gd name="connsiteX0" fmla="*/ 0 w 13548"/>
              <a:gd name="connsiteY0" fmla="*/ 13023 h 13023"/>
              <a:gd name="connsiteX1" fmla="*/ 13548 w 13548"/>
              <a:gd name="connsiteY1" fmla="*/ 0 h 13023"/>
              <a:gd name="connsiteX0" fmla="*/ 0 w 13548"/>
              <a:gd name="connsiteY0" fmla="*/ 13023 h 13023"/>
              <a:gd name="connsiteX1" fmla="*/ 13548 w 13548"/>
              <a:gd name="connsiteY1" fmla="*/ 0 h 1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48" h="13023">
                <a:moveTo>
                  <a:pt x="0" y="13023"/>
                </a:moveTo>
                <a:cubicBezTo>
                  <a:pt x="5188" y="12997"/>
                  <a:pt x="10837" y="6097"/>
                  <a:pt x="13548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2743200" y="1600200"/>
            <a:ext cx="3657600" cy="91440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84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75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8</a:t>
            </a:fld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63" y="152400"/>
            <a:ext cx="1644047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9030" y="139874"/>
            <a:ext cx="7178507" cy="320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901874"/>
            <a:ext cx="7387741" cy="416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3773" y="1412738"/>
            <a:ext cx="4837375" cy="320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371" y="1837798"/>
            <a:ext cx="6065627" cy="3208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221" y="533400"/>
            <a:ext cx="1586892" cy="3400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04" y="2264335"/>
            <a:ext cx="8406804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67" y="3326703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9030" y="3313133"/>
            <a:ext cx="7368888" cy="3401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023" y="3742883"/>
            <a:ext cx="8728569" cy="359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023" y="4200129"/>
            <a:ext cx="8765977" cy="359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023" y="4657329"/>
            <a:ext cx="6612188" cy="3593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4363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0579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103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t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17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frac{\sqrt[3]{t}+8\sqrt[7]{t}}{\sqrt{t}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4"/>
  <p:tag name="PICTUREFILESIZE" val="1420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u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4"/>
  <p:tag name="PICTUREFILESIZE" val="2210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frac{e^u+\sin u}{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9"/>
  <p:tag name="PICTUREFILESIZE" val="1080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x^3-2x^2+6x-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135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f(x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446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f(x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446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f'(x)=-2x^3-5x-8}&#10;\quad\hbox{{\color[rgb]{0,.8,0}and}}\quad&#10;f(0)=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7"/>
  <p:tag name="PICTUREFILESIZE" val="246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h(t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443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h'(t)=2\sin t-7\cos t}&#10;\quad\hbox{{\color[rgb]{0,.8,0}and}}\quad&#10;h(0)=-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700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{\color[rgb]{0,.8,0}unique} $p(t)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443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p''(t)=e^t+t^3},\quad p'(0)=7&#10;\quad\hbox{{\color[rgb]{0,.8,0}and}}\quad&#10;p(0)=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5"/>
  <p:tag name="PICTUREFILESIZE" val="293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f'(x)=\frac{3x^2+4}{x\sqrt[4]{x}}}&#10;\quad\hbox{{\color[rgb]{0,.8,0}and}}\quad&#10;f(1)=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053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3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9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0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x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203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9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4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5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66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0,1}&#10;b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174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1,.38,0}&#10;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"/>
  <p:tag name="PICTUREFILESIZE" val="233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could b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08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an antiderivative of $f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666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 of $f$ is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0"/>
  <p:tag name="PICTUREFILESIZE" val="2434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{\color[rgb]{0,.8,0}all} antiderivatives in $t$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179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2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is travels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718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acceleration at time $t$ is $t^2+3t-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1"/>
  <p:tag name="PICTUREFILESIZE" val="2695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position at time $0$ is 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1878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nd} its velocity at time $0$ is $-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326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4"/>
  <p:tag name="PICTUREFILESIZE" val="780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xpression for its position at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5"/>
  <p:tag name="PICTUREFILESIZE" val="3207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left(\sqrt[3]{t}+8\sqrt[7]{t}\right)t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1519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6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8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drop a heavy ball out of a window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68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tall building. Its speed at the mome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2"/>
  <p:tag name="PICTUREFILESIZE" val="315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mpact with the ground is $192$ feet per seco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443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rom {\color{blue}what} height was it dropped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792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16787</TotalTime>
  <Words>12</Words>
  <Application>Microsoft Office PowerPoint</Application>
  <PresentationFormat>On-screen Show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1970</cp:revision>
  <dcterms:created xsi:type="dcterms:W3CDTF">2008-09-20T13:47:00Z</dcterms:created>
  <dcterms:modified xsi:type="dcterms:W3CDTF">2013-09-09T17:43:30Z</dcterms:modified>
</cp:coreProperties>
</file>